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05D79-494D-40A2-9249-3F9B90625003}" v="5" dt="2025-08-17T10:41:24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CA98EE7-6A59-4D9B-A46F-562F94E77DC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49A28F-C995-473D-8128-A5FA14B95A9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3E5A1D9-5EB6-4785-B720-C5B1648468B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7CBCA6-9721-4F05-B0BD-B0E139C3622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C2B5EFC-F836-4918-ACCC-7304F6E42B1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8811C26-7C9D-4987-BAFF-94715720952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2F39876-C6C5-4B9D-A780-EB9F6469FDB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8D044CA-9099-4941-BC0C-E3CEBB34B97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23703FC-C2C9-42A8-8138-BB2DD81EBC9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F1300E8-EC65-4802-8998-19655C44698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211F064-8BFF-4D35-B1E3-B3D136E97B4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27.sv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svg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svg"/><Relationship Id="rId7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svg"/><Relationship Id="rId7" Type="http://schemas.openxmlformats.org/officeDocument/2006/relationships/image" Target="../media/image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svg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utoShape 2"/>
          <p:cNvSpPr/>
          <p:nvPr/>
        </p:nvSpPr>
        <p:spPr>
          <a:xfrm>
            <a:off x="0" y="-81720"/>
            <a:ext cx="18287640" cy="10286640"/>
          </a:xfrm>
          <a:prstGeom prst="rect">
            <a:avLst/>
          </a:prstGeom>
          <a:gradFill rotWithShape="0">
            <a:gsLst>
              <a:gs pos="0">
                <a:srgbClr val="7CCE6B"/>
              </a:gs>
              <a:gs pos="100000">
                <a:srgbClr val="D8FFD0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0" name="Group 3"/>
          <p:cNvGrpSpPr/>
          <p:nvPr/>
        </p:nvGrpSpPr>
        <p:grpSpPr>
          <a:xfrm>
            <a:off x="11537280" y="-1660320"/>
            <a:ext cx="7308720" cy="14598000"/>
            <a:chOff x="11537280" y="-1660320"/>
            <a:chExt cx="7308720" cy="14598000"/>
          </a:xfrm>
        </p:grpSpPr>
        <p:sp>
          <p:nvSpPr>
            <p:cNvPr id="61" name="Freeform 4"/>
            <p:cNvSpPr/>
            <p:nvPr/>
          </p:nvSpPr>
          <p:spPr>
            <a:xfrm rot="5400000" flipH="1">
              <a:off x="11537280" y="5628960"/>
              <a:ext cx="7308720" cy="7308720"/>
            </a:xfrm>
            <a:custGeom>
              <a:avLst/>
              <a:gdLst>
                <a:gd name="textAreaLeft" fmla="*/ 360 w 7308720"/>
                <a:gd name="textAreaRight" fmla="*/ 7309440 w 7308720"/>
                <a:gd name="textAreaTop" fmla="*/ 0 h 7308720"/>
                <a:gd name="textAreaBottom" fmla="*/ 7309080 h 7308720"/>
              </a:gdLst>
              <a:ahLst/>
              <a:cxnLst/>
              <a:rect l="textAreaLeft" t="textAreaTop" r="textAreaRight" b="textAreaBottom"/>
              <a:pathLst>
                <a:path w="9745659" h="9745659">
                  <a:moveTo>
                    <a:pt x="9745659" y="0"/>
                  </a:moveTo>
                  <a:lnTo>
                    <a:pt x="0" y="0"/>
                  </a:lnTo>
                  <a:lnTo>
                    <a:pt x="0" y="9745659"/>
                  </a:lnTo>
                  <a:lnTo>
                    <a:pt x="9745659" y="9745659"/>
                  </a:lnTo>
                  <a:lnTo>
                    <a:pt x="9745659" y="0"/>
                  </a:lnTo>
                  <a:close/>
                </a:path>
              </a:pathLst>
            </a:custGeom>
            <a:blipFill rotWithShape="0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" name="Freeform 5"/>
            <p:cNvSpPr/>
            <p:nvPr/>
          </p:nvSpPr>
          <p:spPr>
            <a:xfrm flipH="1">
              <a:off x="11537280" y="-1660320"/>
              <a:ext cx="7308720" cy="7308720"/>
            </a:xfrm>
            <a:custGeom>
              <a:avLst/>
              <a:gdLst>
                <a:gd name="textAreaLeft" fmla="*/ 360 w 7308720"/>
                <a:gd name="textAreaRight" fmla="*/ 7309440 w 7308720"/>
                <a:gd name="textAreaTop" fmla="*/ 0 h 7308720"/>
                <a:gd name="textAreaBottom" fmla="*/ 7309080 h 7308720"/>
              </a:gdLst>
              <a:ahLst/>
              <a:cxnLst/>
              <a:rect l="textAreaLeft" t="textAreaTop" r="textAreaRight" b="textAreaBottom"/>
              <a:pathLst>
                <a:path w="9745659" h="9745659">
                  <a:moveTo>
                    <a:pt x="9745659" y="0"/>
                  </a:moveTo>
                  <a:lnTo>
                    <a:pt x="0" y="0"/>
                  </a:lnTo>
                  <a:lnTo>
                    <a:pt x="0" y="9745659"/>
                  </a:lnTo>
                  <a:lnTo>
                    <a:pt x="9745659" y="9745659"/>
                  </a:lnTo>
                  <a:lnTo>
                    <a:pt x="9745659" y="0"/>
                  </a:lnTo>
                  <a:close/>
                </a:path>
              </a:pathLst>
            </a:custGeom>
            <a:blipFill rotWithShape="0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3" name="Group 6"/>
          <p:cNvGrpSpPr/>
          <p:nvPr/>
        </p:nvGrpSpPr>
        <p:grpSpPr>
          <a:xfrm>
            <a:off x="11645280" y="358920"/>
            <a:ext cx="6642360" cy="9568800"/>
            <a:chOff x="11645280" y="358920"/>
            <a:chExt cx="6642360" cy="9568800"/>
          </a:xfrm>
        </p:grpSpPr>
        <p:sp>
          <p:nvSpPr>
            <p:cNvPr id="64" name="Freeform 7"/>
            <p:cNvSpPr/>
            <p:nvPr/>
          </p:nvSpPr>
          <p:spPr>
            <a:xfrm>
              <a:off x="15192000" y="704880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" name="Freeform 8"/>
            <p:cNvSpPr/>
            <p:nvPr/>
          </p:nvSpPr>
          <p:spPr>
            <a:xfrm>
              <a:off x="11645280" y="704880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" name="Freeform 9"/>
            <p:cNvSpPr/>
            <p:nvPr/>
          </p:nvSpPr>
          <p:spPr>
            <a:xfrm>
              <a:off x="15192000" y="370512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" name="Freeform 10"/>
            <p:cNvSpPr/>
            <p:nvPr/>
          </p:nvSpPr>
          <p:spPr>
            <a:xfrm>
              <a:off x="11645280" y="370512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" name="Freeform 11"/>
            <p:cNvSpPr/>
            <p:nvPr/>
          </p:nvSpPr>
          <p:spPr>
            <a:xfrm>
              <a:off x="15192000" y="35892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4"/>
                  </a:lnTo>
                  <a:lnTo>
                    <a:pt x="0" y="383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" name="Freeform 12"/>
            <p:cNvSpPr/>
            <p:nvPr/>
          </p:nvSpPr>
          <p:spPr>
            <a:xfrm>
              <a:off x="11645280" y="35892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4"/>
                  </a:lnTo>
                  <a:lnTo>
                    <a:pt x="0" y="383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0" name="TextBox 15"/>
          <p:cNvSpPr/>
          <p:nvPr/>
        </p:nvSpPr>
        <p:spPr>
          <a:xfrm>
            <a:off x="1455840" y="463320"/>
            <a:ext cx="8146800" cy="118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0517"/>
              </a:lnSpc>
              <a:tabLst>
                <a:tab pos="0" algn="l"/>
              </a:tabLst>
            </a:pPr>
            <a:r>
              <a:rPr lang="en-US" sz="6000" b="1" i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Medium Italics"/>
              </a:rPr>
              <a:t>ECOSMART SYSTEM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Box 16"/>
          <p:cNvSpPr/>
          <p:nvPr/>
        </p:nvSpPr>
        <p:spPr>
          <a:xfrm>
            <a:off x="983880" y="1834200"/>
            <a:ext cx="8354880" cy="594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082"/>
              </a:lnSpc>
              <a:tabLst>
                <a:tab pos="0" algn="l"/>
              </a:tabLst>
            </a:pPr>
            <a:endParaRPr lang="en-US" sz="291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ts val="4082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Our project aims to protect the earth via smart waste management and prevent forest fire.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The main vision is to create a smart, sustainable, and citizen-friendly waste management ecosystem that incentivizes proper waste segregation, optimizes municipal operations, and contributes to environmental conservation .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This collaborates with </a:t>
            </a: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an Advanced Forest Fire Detection and prevention mechanism that uses satellite imagery and AI-powered analysis to detect and monitor forest fires in real-time.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4082"/>
              </a:lnSpc>
              <a:tabLst>
                <a:tab pos="0" algn="l"/>
              </a:tabLst>
            </a:pPr>
            <a:endParaRPr lang="en-US" sz="291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Freeform 17"/>
          <p:cNvSpPr/>
          <p:nvPr/>
        </p:nvSpPr>
        <p:spPr>
          <a:xfrm rot="16200000" flipH="1" flipV="1">
            <a:off x="-2620440" y="7437600"/>
            <a:ext cx="5697720" cy="5697720"/>
          </a:xfrm>
          <a:custGeom>
            <a:avLst/>
            <a:gdLst>
              <a:gd name="textAreaLeft" fmla="*/ -360 w 5697720"/>
              <a:gd name="textAreaRight" fmla="*/ 5697720 w 5697720"/>
              <a:gd name="textAreaTop" fmla="*/ -360 h 5697720"/>
              <a:gd name="textAreaBottom" fmla="*/ 5697720 h 5697720"/>
            </a:gdLst>
            <a:ahLst/>
            <a:cxnLst/>
            <a:rect l="textAreaLeft" t="textAreaTop" r="textAreaRight" b="textAreaBottom"/>
            <a:pathLst>
              <a:path w="5698206" h="5698206">
                <a:moveTo>
                  <a:pt x="5698206" y="5698206"/>
                </a:moveTo>
                <a:lnTo>
                  <a:pt x="0" y="5698206"/>
                </a:lnTo>
                <a:lnTo>
                  <a:pt x="0" y="0"/>
                </a:lnTo>
                <a:lnTo>
                  <a:pt x="5698206" y="0"/>
                </a:lnTo>
                <a:lnTo>
                  <a:pt x="5698206" y="5698206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icture 19"/>
          <p:cNvSpPr/>
          <p:nvPr/>
        </p:nvSpPr>
        <p:spPr>
          <a:xfrm>
            <a:off x="10439280" y="2296080"/>
            <a:ext cx="6176520" cy="6705360"/>
          </a:xfrm>
          <a:prstGeom prst="roundRect">
            <a:avLst>
              <a:gd name="adj" fmla="val 8594"/>
            </a:avLst>
          </a:prstGeom>
          <a:blipFill rotWithShape="0">
            <a:blip r:embed="rId8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utoShape 2"/>
          <p:cNvSpPr/>
          <p:nvPr/>
        </p:nvSpPr>
        <p:spPr>
          <a:xfrm>
            <a:off x="970920" y="23400"/>
            <a:ext cx="9143640" cy="10286640"/>
          </a:xfrm>
          <a:prstGeom prst="rect">
            <a:avLst/>
          </a:prstGeom>
          <a:gradFill rotWithShape="0">
            <a:gsLst>
              <a:gs pos="0">
                <a:srgbClr val="7CCE6B"/>
              </a:gs>
              <a:gs pos="100000">
                <a:srgbClr val="D8FFD0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IN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5" name="Freeform 3"/>
          <p:cNvSpPr/>
          <p:nvPr/>
        </p:nvSpPr>
        <p:spPr>
          <a:xfrm>
            <a:off x="9125280" y="-2322000"/>
            <a:ext cx="12608640" cy="12608640"/>
          </a:xfrm>
          <a:custGeom>
            <a:avLst/>
            <a:gdLst>
              <a:gd name="textAreaLeft" fmla="*/ 0 w 12608640"/>
              <a:gd name="textAreaRight" fmla="*/ 12609000 w 12608640"/>
              <a:gd name="textAreaTop" fmla="*/ 0 h 12608640"/>
              <a:gd name="textAreaBottom" fmla="*/ 12609000 h 12608640"/>
            </a:gdLst>
            <a:ahLst/>
            <a:cxnLst/>
            <a:rect l="textAreaLeft" t="textAreaTop" r="textAreaRight" b="textAreaBottom"/>
            <a:pathLst>
              <a:path w="12609070" h="12609070">
                <a:moveTo>
                  <a:pt x="0" y="0"/>
                </a:moveTo>
                <a:lnTo>
                  <a:pt x="12609070" y="0"/>
                </a:lnTo>
                <a:lnTo>
                  <a:pt x="12609070" y="12609070"/>
                </a:lnTo>
                <a:lnTo>
                  <a:pt x="0" y="126090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Freeform 4"/>
          <p:cNvSpPr/>
          <p:nvPr/>
        </p:nvSpPr>
        <p:spPr>
          <a:xfrm rot="16200000" flipH="1" flipV="1">
            <a:off x="9144000" y="707004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Freeform 5"/>
          <p:cNvSpPr/>
          <p:nvPr/>
        </p:nvSpPr>
        <p:spPr>
          <a:xfrm rot="16200000" flipH="1" flipV="1">
            <a:off x="15122160" y="2412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Freeform 6"/>
          <p:cNvSpPr/>
          <p:nvPr/>
        </p:nvSpPr>
        <p:spPr>
          <a:xfrm>
            <a:off x="9885960" y="169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7" y="0"/>
                </a:lnTo>
                <a:lnTo>
                  <a:pt x="3235997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Freeform 7"/>
          <p:cNvSpPr/>
          <p:nvPr/>
        </p:nvSpPr>
        <p:spPr>
          <a:xfrm>
            <a:off x="13811760" y="556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8" y="0"/>
                </a:lnTo>
                <a:lnTo>
                  <a:pt x="3235998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10" name="Group 10"/>
          <p:cNvGrpSpPr/>
          <p:nvPr/>
        </p:nvGrpSpPr>
        <p:grpSpPr>
          <a:xfrm>
            <a:off x="-202320" y="291960"/>
            <a:ext cx="8841600" cy="1509840"/>
            <a:chOff x="-202320" y="291960"/>
            <a:chExt cx="8841600" cy="1509840"/>
          </a:xfrm>
        </p:grpSpPr>
        <p:sp>
          <p:nvSpPr>
            <p:cNvPr id="211" name="TextBox 11"/>
            <p:cNvSpPr/>
            <p:nvPr/>
          </p:nvSpPr>
          <p:spPr>
            <a:xfrm>
              <a:off x="830160" y="291960"/>
              <a:ext cx="7809120" cy="104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9601"/>
                </a:lnSpc>
                <a:tabLst>
                  <a:tab pos="0" algn="l"/>
                </a:tabLst>
              </a:pPr>
              <a:r>
                <a:rPr lang="en-US" sz="4000" b="1" i="1" u="none" strike="noStrike">
                  <a:solidFill>
                    <a:srgbClr val="211C01"/>
                  </a:solidFill>
                  <a:effectLst/>
                  <a:uFillTx/>
                  <a:latin typeface="Times New Roman"/>
                  <a:ea typeface="Be Vietnam Italics"/>
                </a:rPr>
                <a:t>Data Flow of forest fire prevention</a:t>
              </a:r>
              <a:endParaRPr lang="en-US" sz="40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" name="TextBox 12"/>
            <p:cNvSpPr/>
            <p:nvPr/>
          </p:nvSpPr>
          <p:spPr>
            <a:xfrm>
              <a:off x="-202320" y="1371960"/>
              <a:ext cx="6858000" cy="42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640"/>
                </a:lnSpc>
                <a:tabLst>
                  <a:tab pos="0" algn="l"/>
                </a:tabLst>
              </a:pPr>
              <a:endParaRPr lang="en-US" sz="2800" b="0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Roboto"/>
              </a:endParaRPr>
            </a:p>
          </p:txBody>
        </p:sp>
      </p:grpSp>
      <p:sp>
        <p:nvSpPr>
          <p:cNvPr id="213" name="TextBox 13"/>
          <p:cNvSpPr/>
          <p:nvPr/>
        </p:nvSpPr>
        <p:spPr>
          <a:xfrm>
            <a:off x="1613160" y="1425960"/>
            <a:ext cx="6013440" cy="907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1. </a:t>
            </a: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User Input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2. API Request 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3. Background Processing 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4. Detection Analysis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5. Results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6. Frontend Display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Key Algorithms:</a:t>
            </a:r>
            <a:br>
              <a:rPr sz="1800"/>
            </a:b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- Spectral Indices: NBR, dNBR, BAI, NDVI</a:t>
            </a:r>
            <a:br>
              <a:rPr sz="2800"/>
            </a:b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- Thermal Analysis: Brightness temperature and FRP</a:t>
            </a:r>
            <a:br>
              <a:rPr sz="2800"/>
            </a:b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- Geographic Logic: Land vs water detection</a:t>
            </a:r>
            <a:br>
              <a:rPr sz="2800"/>
            </a:b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- Confidence Scoring: Based on satellite quality and conditions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</a:pP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  <a:tabLst>
                <a:tab pos="0" algn="l"/>
              </a:tabLst>
            </a:pP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TextBox 14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211C01"/>
                </a:solidFill>
                <a:effectLst/>
                <a:uFillTx/>
                <a:latin typeface="Be Vietnam"/>
                <a:ea typeface="Be Vietnam"/>
              </a:rPr>
              <a:t>7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AutoShape 6"/>
          <p:cNvSpPr/>
          <p:nvPr/>
        </p:nvSpPr>
        <p:spPr>
          <a:xfrm>
            <a:off x="8991720" y="49910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IN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16" name="Picture 20"/>
          <p:cNvPicPr/>
          <p:nvPr/>
        </p:nvPicPr>
        <p:blipFill>
          <a:blip r:embed="rId8"/>
          <a:stretch/>
        </p:blipFill>
        <p:spPr>
          <a:xfrm>
            <a:off x="10516680" y="2848680"/>
            <a:ext cx="6590160" cy="458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" name="Freeform 18"/>
          <p:cNvSpPr/>
          <p:nvPr/>
        </p:nvSpPr>
        <p:spPr>
          <a:xfrm rot="5400000">
            <a:off x="-1692360" y="7011000"/>
            <a:ext cx="4998600" cy="5852880"/>
          </a:xfrm>
          <a:custGeom>
            <a:avLst/>
            <a:gdLst>
              <a:gd name="textAreaLeft" fmla="*/ 0 w 4998600"/>
              <a:gd name="textAreaRight" fmla="*/ 4998960 w 4998600"/>
              <a:gd name="textAreaTop" fmla="*/ 0 h 5852880"/>
              <a:gd name="textAreaBottom" fmla="*/ 5853240 h 5852880"/>
            </a:gdLst>
            <a:ahLst/>
            <a:cxnLst/>
            <a:rect l="textAreaLeft" t="textAreaTop" r="textAreaRight" b="textAreaBottom"/>
            <a:pathLst>
              <a:path w="5511122" h="5511122">
                <a:moveTo>
                  <a:pt x="0" y="0"/>
                </a:moveTo>
                <a:lnTo>
                  <a:pt x="5511122" y="0"/>
                </a:lnTo>
                <a:lnTo>
                  <a:pt x="5511122" y="5511122"/>
                </a:lnTo>
                <a:lnTo>
                  <a:pt x="0" y="55111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Freeform 19"/>
          <p:cNvSpPr/>
          <p:nvPr/>
        </p:nvSpPr>
        <p:spPr>
          <a:xfrm rot="10800000">
            <a:off x="360" y="8724960"/>
            <a:ext cx="2437920" cy="1972800"/>
          </a:xfrm>
          <a:custGeom>
            <a:avLst/>
            <a:gdLst>
              <a:gd name="textAreaLeft" fmla="*/ 0 w 2437920"/>
              <a:gd name="textAreaRight" fmla="*/ 2438280 w 2437920"/>
              <a:gd name="textAreaTop" fmla="*/ 0 h 1972800"/>
              <a:gd name="textAreaBottom" fmla="*/ 1973160 h 197280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4"/>
                </a:lnTo>
                <a:lnTo>
                  <a:pt x="0" y="28792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utoShape 2"/>
          <p:cNvSpPr/>
          <p:nvPr/>
        </p:nvSpPr>
        <p:spPr>
          <a:xfrm>
            <a:off x="970920" y="23400"/>
            <a:ext cx="9143640" cy="10286640"/>
          </a:xfrm>
          <a:prstGeom prst="rect">
            <a:avLst/>
          </a:prstGeom>
          <a:gradFill rotWithShape="0">
            <a:gsLst>
              <a:gs pos="0">
                <a:srgbClr val="7CCE6B"/>
              </a:gs>
              <a:gs pos="100000">
                <a:srgbClr val="D8FFD0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IN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0" name="Freeform 3"/>
          <p:cNvSpPr/>
          <p:nvPr/>
        </p:nvSpPr>
        <p:spPr>
          <a:xfrm>
            <a:off x="9125280" y="-2322000"/>
            <a:ext cx="12608640" cy="12608640"/>
          </a:xfrm>
          <a:custGeom>
            <a:avLst/>
            <a:gdLst>
              <a:gd name="textAreaLeft" fmla="*/ 0 w 12608640"/>
              <a:gd name="textAreaRight" fmla="*/ 12609000 w 12608640"/>
              <a:gd name="textAreaTop" fmla="*/ 0 h 12608640"/>
              <a:gd name="textAreaBottom" fmla="*/ 12609000 h 12608640"/>
            </a:gdLst>
            <a:ahLst/>
            <a:cxnLst/>
            <a:rect l="textAreaLeft" t="textAreaTop" r="textAreaRight" b="textAreaBottom"/>
            <a:pathLst>
              <a:path w="12609070" h="12609070">
                <a:moveTo>
                  <a:pt x="0" y="0"/>
                </a:moveTo>
                <a:lnTo>
                  <a:pt x="12609070" y="0"/>
                </a:lnTo>
                <a:lnTo>
                  <a:pt x="12609070" y="12609070"/>
                </a:lnTo>
                <a:lnTo>
                  <a:pt x="0" y="126090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Freeform 4"/>
          <p:cNvSpPr/>
          <p:nvPr/>
        </p:nvSpPr>
        <p:spPr>
          <a:xfrm rot="16200000" flipH="1" flipV="1">
            <a:off x="9353520" y="629208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Freeform 5"/>
          <p:cNvSpPr/>
          <p:nvPr/>
        </p:nvSpPr>
        <p:spPr>
          <a:xfrm rot="16200000" flipH="1" flipV="1">
            <a:off x="14733360" y="53352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Freeform 6"/>
          <p:cNvSpPr/>
          <p:nvPr/>
        </p:nvSpPr>
        <p:spPr>
          <a:xfrm>
            <a:off x="9885960" y="169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7" y="0"/>
                </a:lnTo>
                <a:lnTo>
                  <a:pt x="3235997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Freeform 7"/>
          <p:cNvSpPr/>
          <p:nvPr/>
        </p:nvSpPr>
        <p:spPr>
          <a:xfrm>
            <a:off x="13811760" y="556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8" y="0"/>
                </a:lnTo>
                <a:lnTo>
                  <a:pt x="3235998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25" name="Group 10"/>
          <p:cNvGrpSpPr/>
          <p:nvPr/>
        </p:nvGrpSpPr>
        <p:grpSpPr>
          <a:xfrm>
            <a:off x="140760" y="1848240"/>
            <a:ext cx="9475560" cy="1437840"/>
            <a:chOff x="140760" y="1848240"/>
            <a:chExt cx="9475560" cy="1437840"/>
          </a:xfrm>
        </p:grpSpPr>
        <p:sp>
          <p:nvSpPr>
            <p:cNvPr id="226" name="TextBox 11"/>
            <p:cNvSpPr/>
            <p:nvPr/>
          </p:nvSpPr>
          <p:spPr>
            <a:xfrm>
              <a:off x="1807200" y="1848240"/>
              <a:ext cx="7809120" cy="1067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9601"/>
                </a:lnSpc>
                <a:tabLst>
                  <a:tab pos="0" algn="l"/>
                </a:tabLst>
              </a:pPr>
              <a:r>
                <a:rPr lang="en-US" sz="4800" b="1" i="1" u="none" strike="noStrike">
                  <a:solidFill>
                    <a:srgbClr val="211C01"/>
                  </a:solidFill>
                  <a:effectLst/>
                  <a:uFillTx/>
                  <a:latin typeface="Times New Roman"/>
                  <a:ea typeface="Be Vietnam Italics"/>
                </a:rPr>
                <a:t>Project Highlights</a:t>
              </a:r>
              <a:endParaRPr lang="en-US" sz="4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" name="TextBox 12"/>
            <p:cNvSpPr/>
            <p:nvPr/>
          </p:nvSpPr>
          <p:spPr>
            <a:xfrm>
              <a:off x="140760" y="2856240"/>
              <a:ext cx="6858000" cy="429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640"/>
                </a:lnSpc>
                <a:tabLst>
                  <a:tab pos="0" algn="l"/>
                </a:tabLst>
              </a:pPr>
              <a:endParaRPr lang="en-US" sz="2800" b="0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Roboto"/>
              </a:endParaRPr>
            </a:p>
          </p:txBody>
        </p:sp>
      </p:grpSp>
      <p:sp>
        <p:nvSpPr>
          <p:cNvPr id="228" name="TextBox 13"/>
          <p:cNvSpPr/>
          <p:nvPr/>
        </p:nvSpPr>
        <p:spPr>
          <a:xfrm>
            <a:off x="367560" y="3386160"/>
            <a:ext cx="8435880" cy="458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Deterministic accuracy, modern interface, smart detection, robust backend, scalable architecture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2. Fixed accuracy issues, enhanced UI/UX,   reliable API, comprehensive testing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</a:pP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  <a:tabLst>
                <a:tab pos="0" algn="l"/>
              </a:tabLst>
            </a:pP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TextBox 14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211C01"/>
                </a:solidFill>
                <a:effectLst/>
                <a:uFillTx/>
                <a:latin typeface="Be Vietnam"/>
                <a:ea typeface="Be Vietnam"/>
              </a:rPr>
              <a:t>7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AutoShape 6"/>
          <p:cNvSpPr/>
          <p:nvPr/>
        </p:nvSpPr>
        <p:spPr>
          <a:xfrm>
            <a:off x="8991720" y="499104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IN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1" name="Freeform 18"/>
          <p:cNvSpPr/>
          <p:nvPr/>
        </p:nvSpPr>
        <p:spPr>
          <a:xfrm rot="5400000">
            <a:off x="-1692360" y="7032600"/>
            <a:ext cx="4998600" cy="5852880"/>
          </a:xfrm>
          <a:custGeom>
            <a:avLst/>
            <a:gdLst>
              <a:gd name="textAreaLeft" fmla="*/ 0 w 4998600"/>
              <a:gd name="textAreaRight" fmla="*/ 4998960 w 4998600"/>
              <a:gd name="textAreaTop" fmla="*/ 0 h 5852880"/>
              <a:gd name="textAreaBottom" fmla="*/ 5853240 h 5852880"/>
            </a:gdLst>
            <a:ahLst/>
            <a:cxnLst/>
            <a:rect l="textAreaLeft" t="textAreaTop" r="textAreaRight" b="textAreaBottom"/>
            <a:pathLst>
              <a:path w="5511122" h="5511122">
                <a:moveTo>
                  <a:pt x="0" y="0"/>
                </a:moveTo>
                <a:lnTo>
                  <a:pt x="5511122" y="0"/>
                </a:lnTo>
                <a:lnTo>
                  <a:pt x="5511122" y="5511122"/>
                </a:lnTo>
                <a:lnTo>
                  <a:pt x="0" y="55111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Freeform 19"/>
          <p:cNvSpPr/>
          <p:nvPr/>
        </p:nvSpPr>
        <p:spPr>
          <a:xfrm rot="10800000">
            <a:off x="360" y="8724960"/>
            <a:ext cx="2437920" cy="1972800"/>
          </a:xfrm>
          <a:custGeom>
            <a:avLst/>
            <a:gdLst>
              <a:gd name="textAreaLeft" fmla="*/ 0 w 2437920"/>
              <a:gd name="textAreaRight" fmla="*/ 2438280 w 2437920"/>
              <a:gd name="textAreaTop" fmla="*/ 0 h 1972800"/>
              <a:gd name="textAreaBottom" fmla="*/ 1973160 h 197280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4"/>
                </a:lnTo>
                <a:lnTo>
                  <a:pt x="0" y="28792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Picture 15"/>
          <p:cNvSpPr/>
          <p:nvPr/>
        </p:nvSpPr>
        <p:spPr>
          <a:xfrm>
            <a:off x="11197080" y="2142720"/>
            <a:ext cx="5000760" cy="4964400"/>
          </a:xfrm>
          <a:prstGeom prst="roundRect">
            <a:avLst>
              <a:gd name="adj" fmla="val 8594"/>
            </a:avLst>
          </a:prstGeom>
          <a:blipFill rotWithShape="0">
            <a:blip r:embed="rId12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uto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 rotWithShape="0">
            <a:gsLst>
              <a:gs pos="0">
                <a:srgbClr val="7CCE6B"/>
              </a:gs>
              <a:gs pos="100000">
                <a:srgbClr val="D8FFD0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u="none" strike="noStrike">
              <a:solidFill>
                <a:schemeClr val="dk1"/>
              </a:solidFill>
              <a:effectLst/>
              <a:uFillTx/>
              <a:latin typeface="Calibri"/>
              <a:ea typeface="Noto Sans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057400" y="436680"/>
            <a:ext cx="9372600" cy="1011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en-US" sz="6000" b="0" i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Italics"/>
              </a:rPr>
              <a:t>System video demonstration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WhatsApp Video 2025-08-17 at 6.02.25 AM">
            <a:hlinkClick r:id="" action="ppaction://media"/>
            <a:extLst>
              <a:ext uri="{FF2B5EF4-FFF2-40B4-BE49-F238E27FC236}">
                <a16:creationId xmlns:a16="http://schemas.microsoft.com/office/drawing/2014/main" id="{227993F7-E858-C179-A9E2-450E875967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1614488"/>
            <a:ext cx="14495463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utoShape 2"/>
          <p:cNvSpPr/>
          <p:nvPr/>
        </p:nvSpPr>
        <p:spPr>
          <a:xfrm>
            <a:off x="0" y="66600"/>
            <a:ext cx="9143640" cy="10286640"/>
          </a:xfrm>
          <a:prstGeom prst="rect">
            <a:avLst/>
          </a:prstGeom>
          <a:gradFill rotWithShape="0">
            <a:gsLst>
              <a:gs pos="0">
                <a:srgbClr val="7CCE6B"/>
              </a:gs>
              <a:gs pos="100000">
                <a:srgbClr val="D8FFD0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Freeform 3"/>
          <p:cNvSpPr/>
          <p:nvPr/>
        </p:nvSpPr>
        <p:spPr>
          <a:xfrm>
            <a:off x="9125280" y="-2322000"/>
            <a:ext cx="12608640" cy="12608640"/>
          </a:xfrm>
          <a:custGeom>
            <a:avLst/>
            <a:gdLst>
              <a:gd name="textAreaLeft" fmla="*/ 0 w 12608640"/>
              <a:gd name="textAreaRight" fmla="*/ 12609000 w 12608640"/>
              <a:gd name="textAreaTop" fmla="*/ 0 h 12608640"/>
              <a:gd name="textAreaBottom" fmla="*/ 12609000 h 12608640"/>
            </a:gdLst>
            <a:ahLst/>
            <a:cxnLst/>
            <a:rect l="textAreaLeft" t="textAreaTop" r="textAreaRight" b="textAreaBottom"/>
            <a:pathLst>
              <a:path w="12609070" h="12609070">
                <a:moveTo>
                  <a:pt x="0" y="0"/>
                </a:moveTo>
                <a:lnTo>
                  <a:pt x="12609070" y="0"/>
                </a:lnTo>
                <a:lnTo>
                  <a:pt x="12609070" y="12609070"/>
                </a:lnTo>
                <a:lnTo>
                  <a:pt x="0" y="126090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Freeform 4"/>
          <p:cNvSpPr/>
          <p:nvPr/>
        </p:nvSpPr>
        <p:spPr>
          <a:xfrm rot="16200000" flipH="1" flipV="1">
            <a:off x="9406080" y="616500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Freeform 5"/>
          <p:cNvSpPr/>
          <p:nvPr/>
        </p:nvSpPr>
        <p:spPr>
          <a:xfrm rot="16200000" flipH="1" flipV="1">
            <a:off x="14280840" y="81504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Freeform 6"/>
          <p:cNvSpPr/>
          <p:nvPr/>
        </p:nvSpPr>
        <p:spPr>
          <a:xfrm>
            <a:off x="9885960" y="169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7" y="0"/>
                </a:lnTo>
                <a:lnTo>
                  <a:pt x="3235997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Freeform 7"/>
          <p:cNvSpPr/>
          <p:nvPr/>
        </p:nvSpPr>
        <p:spPr>
          <a:xfrm>
            <a:off x="13811760" y="556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8" y="0"/>
                </a:lnTo>
                <a:lnTo>
                  <a:pt x="3235998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TextBox 10"/>
          <p:cNvSpPr/>
          <p:nvPr/>
        </p:nvSpPr>
        <p:spPr>
          <a:xfrm>
            <a:off x="1846080" y="2074320"/>
            <a:ext cx="6858000" cy="110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9601"/>
              </a:lnSpc>
              <a:tabLst>
                <a:tab pos="0" algn="l"/>
              </a:tabLst>
            </a:pPr>
            <a:r>
              <a:rPr lang="en-US" sz="6000" b="1" i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Italics"/>
              </a:rPr>
              <a:t>CONCLUSION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TextBox 11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211C01"/>
                </a:solidFill>
                <a:effectLst/>
                <a:uFillTx/>
                <a:latin typeface="Be Vietnam"/>
                <a:ea typeface="Be Vietnam"/>
              </a:rPr>
              <a:t>9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TextBox 12"/>
          <p:cNvSpPr/>
          <p:nvPr/>
        </p:nvSpPr>
        <p:spPr>
          <a:xfrm>
            <a:off x="1028520" y="3487320"/>
            <a:ext cx="7086600" cy="41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914400">
              <a:lnSpc>
                <a:spcPts val="4059"/>
              </a:lnSpc>
            </a:pPr>
            <a:r>
              <a:rPr lang="en-US" sz="2900" b="0" u="none" strike="noStrike">
                <a:solidFill>
                  <a:srgbClr val="211C01"/>
                </a:solidFill>
                <a:effectLst/>
                <a:uFillTx/>
                <a:latin typeface="Be Vietnam"/>
                <a:ea typeface="Be Vietnam"/>
              </a:rPr>
              <a:t>This project offers a scalable, eco-friendly, and economically viable solution for protection of the earth. By integrating IoT, AI, and blockchain-based rewards, it fosters community participation, improves operational efficiency, and supports environmental sustainability.</a:t>
            </a:r>
            <a:endParaRPr lang="en-US" sz="2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Picture 12"/>
          <p:cNvSpPr/>
          <p:nvPr/>
        </p:nvSpPr>
        <p:spPr>
          <a:xfrm>
            <a:off x="10642680" y="2964600"/>
            <a:ext cx="6484680" cy="4404240"/>
          </a:xfrm>
          <a:prstGeom prst="roundRect">
            <a:avLst>
              <a:gd name="adj" fmla="val 8594"/>
            </a:avLst>
          </a:prstGeom>
          <a:blipFill rotWithShape="0">
            <a:blip r:embed="rId8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2"/>
          <p:cNvSpPr/>
          <p:nvPr/>
        </p:nvSpPr>
        <p:spPr>
          <a:xfrm>
            <a:off x="0" y="0"/>
            <a:ext cx="18287640" cy="10286640"/>
          </a:xfrm>
          <a:prstGeom prst="rect">
            <a:avLst/>
          </a:prstGeom>
          <a:gradFill rotWithShape="0">
            <a:gsLst>
              <a:gs pos="0">
                <a:srgbClr val="7CCE6B"/>
              </a:gs>
              <a:gs pos="100000">
                <a:srgbClr val="D8FFD0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5" name="Group 3"/>
          <p:cNvGrpSpPr/>
          <p:nvPr/>
        </p:nvGrpSpPr>
        <p:grpSpPr>
          <a:xfrm>
            <a:off x="12967560" y="-1644480"/>
            <a:ext cx="7308720" cy="14598000"/>
            <a:chOff x="12967560" y="-1644480"/>
            <a:chExt cx="7308720" cy="14598000"/>
          </a:xfrm>
        </p:grpSpPr>
        <p:sp>
          <p:nvSpPr>
            <p:cNvPr id="76" name="Freeform 4"/>
            <p:cNvSpPr/>
            <p:nvPr/>
          </p:nvSpPr>
          <p:spPr>
            <a:xfrm rot="5400000" flipH="1">
              <a:off x="12967560" y="5644800"/>
              <a:ext cx="7308720" cy="7308720"/>
            </a:xfrm>
            <a:custGeom>
              <a:avLst/>
              <a:gdLst>
                <a:gd name="textAreaLeft" fmla="*/ 360 w 7308720"/>
                <a:gd name="textAreaRight" fmla="*/ 7309440 w 7308720"/>
                <a:gd name="textAreaTop" fmla="*/ 0 h 7308720"/>
                <a:gd name="textAreaBottom" fmla="*/ 7309080 h 7308720"/>
              </a:gdLst>
              <a:ahLst/>
              <a:cxnLst/>
              <a:rect l="textAreaLeft" t="textAreaTop" r="textAreaRight" b="textAreaBottom"/>
              <a:pathLst>
                <a:path w="9745659" h="9745659">
                  <a:moveTo>
                    <a:pt x="9745659" y="0"/>
                  </a:moveTo>
                  <a:lnTo>
                    <a:pt x="0" y="0"/>
                  </a:lnTo>
                  <a:lnTo>
                    <a:pt x="0" y="9745659"/>
                  </a:lnTo>
                  <a:lnTo>
                    <a:pt x="9745659" y="9745659"/>
                  </a:lnTo>
                  <a:lnTo>
                    <a:pt x="9745659" y="0"/>
                  </a:lnTo>
                  <a:close/>
                </a:path>
              </a:pathLst>
            </a:custGeom>
            <a:blipFill rotWithShape="0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" name="Freeform 5"/>
            <p:cNvSpPr/>
            <p:nvPr/>
          </p:nvSpPr>
          <p:spPr>
            <a:xfrm flipH="1">
              <a:off x="12967560" y="-1644480"/>
              <a:ext cx="7308720" cy="7308720"/>
            </a:xfrm>
            <a:custGeom>
              <a:avLst/>
              <a:gdLst>
                <a:gd name="textAreaLeft" fmla="*/ 360 w 7308720"/>
                <a:gd name="textAreaRight" fmla="*/ 7309440 w 7308720"/>
                <a:gd name="textAreaTop" fmla="*/ 0 h 7308720"/>
                <a:gd name="textAreaBottom" fmla="*/ 7309080 h 7308720"/>
              </a:gdLst>
              <a:ahLst/>
              <a:cxnLst/>
              <a:rect l="textAreaLeft" t="textAreaTop" r="textAreaRight" b="textAreaBottom"/>
              <a:pathLst>
                <a:path w="9745659" h="9745659">
                  <a:moveTo>
                    <a:pt x="9745659" y="0"/>
                  </a:moveTo>
                  <a:lnTo>
                    <a:pt x="0" y="0"/>
                  </a:lnTo>
                  <a:lnTo>
                    <a:pt x="0" y="9745659"/>
                  </a:lnTo>
                  <a:lnTo>
                    <a:pt x="9745659" y="9745659"/>
                  </a:lnTo>
                  <a:lnTo>
                    <a:pt x="9745659" y="0"/>
                  </a:lnTo>
                  <a:close/>
                </a:path>
              </a:pathLst>
            </a:custGeom>
            <a:blipFill rotWithShape="0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8" name="Group 6"/>
          <p:cNvGrpSpPr/>
          <p:nvPr/>
        </p:nvGrpSpPr>
        <p:grpSpPr>
          <a:xfrm>
            <a:off x="11645280" y="358920"/>
            <a:ext cx="6642360" cy="9568800"/>
            <a:chOff x="11645280" y="358920"/>
            <a:chExt cx="6642360" cy="9568800"/>
          </a:xfrm>
        </p:grpSpPr>
        <p:sp>
          <p:nvSpPr>
            <p:cNvPr id="79" name="Freeform 7"/>
            <p:cNvSpPr/>
            <p:nvPr/>
          </p:nvSpPr>
          <p:spPr>
            <a:xfrm>
              <a:off x="15192000" y="704880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" name="Freeform 8"/>
            <p:cNvSpPr/>
            <p:nvPr/>
          </p:nvSpPr>
          <p:spPr>
            <a:xfrm>
              <a:off x="11645280" y="704880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" name="Freeform 9"/>
            <p:cNvSpPr/>
            <p:nvPr/>
          </p:nvSpPr>
          <p:spPr>
            <a:xfrm>
              <a:off x="15192000" y="370512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" name="Freeform 10"/>
            <p:cNvSpPr/>
            <p:nvPr/>
          </p:nvSpPr>
          <p:spPr>
            <a:xfrm>
              <a:off x="11645280" y="370512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" name="Freeform 11"/>
            <p:cNvSpPr/>
            <p:nvPr/>
          </p:nvSpPr>
          <p:spPr>
            <a:xfrm>
              <a:off x="15192000" y="35892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4"/>
                  </a:lnTo>
                  <a:lnTo>
                    <a:pt x="0" y="383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" name="Freeform 12"/>
            <p:cNvSpPr/>
            <p:nvPr/>
          </p:nvSpPr>
          <p:spPr>
            <a:xfrm>
              <a:off x="11645280" y="358920"/>
              <a:ext cx="3095640" cy="2878920"/>
            </a:xfrm>
            <a:custGeom>
              <a:avLst/>
              <a:gdLst>
                <a:gd name="textAreaLeft" fmla="*/ 0 w 3095640"/>
                <a:gd name="textAreaRight" fmla="*/ 3096000 w 3095640"/>
                <a:gd name="textAreaTop" fmla="*/ 0 h 2878920"/>
                <a:gd name="textAreaBottom" fmla="*/ 2879280 h 2878920"/>
              </a:gdLst>
              <a:ahLst/>
              <a:cxnLst/>
              <a:rect l="textAreaLeft" t="textAreaTop" r="textAreaRight" b="textAreaBottom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4"/>
                  </a:lnTo>
                  <a:lnTo>
                    <a:pt x="0" y="383896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5" name="TextBox 15"/>
          <p:cNvSpPr/>
          <p:nvPr/>
        </p:nvSpPr>
        <p:spPr>
          <a:xfrm>
            <a:off x="2112840" y="717480"/>
            <a:ext cx="8146800" cy="117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10517"/>
              </a:lnSpc>
              <a:tabLst>
                <a:tab pos="0" algn="l"/>
              </a:tabLst>
            </a:pPr>
            <a:r>
              <a:rPr lang="en-US" sz="5400" b="1" i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Medium Italics"/>
              </a:rPr>
              <a:t>Scope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Box 16"/>
          <p:cNvSpPr/>
          <p:nvPr/>
        </p:nvSpPr>
        <p:spPr>
          <a:xfrm>
            <a:off x="2112840" y="1964880"/>
            <a:ext cx="8354880" cy="532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4082"/>
              </a:lnSpc>
              <a:tabLst>
                <a:tab pos="0" algn="l"/>
              </a:tabLst>
            </a:pPr>
            <a:endParaRPr lang="en-US" sz="291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Public Sector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Municipal Sector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Technology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Geographical Rollout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Detect and monitor forest fire in real time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Provides web interface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Supports emergency response, research and land management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Geographic Intelligence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"/>
              </a:rPr>
              <a:t>Deterministic Results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4082"/>
              </a:lnSpc>
              <a:tabLst>
                <a:tab pos="0" algn="l"/>
              </a:tabLst>
            </a:pPr>
            <a:endParaRPr lang="en-US" sz="291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Freeform 17"/>
          <p:cNvSpPr/>
          <p:nvPr/>
        </p:nvSpPr>
        <p:spPr>
          <a:xfrm rot="16200000" flipH="1" flipV="1">
            <a:off x="-2620440" y="7437600"/>
            <a:ext cx="5697720" cy="5697720"/>
          </a:xfrm>
          <a:custGeom>
            <a:avLst/>
            <a:gdLst>
              <a:gd name="textAreaLeft" fmla="*/ -360 w 5697720"/>
              <a:gd name="textAreaRight" fmla="*/ 5697720 w 5697720"/>
              <a:gd name="textAreaTop" fmla="*/ -360 h 5697720"/>
              <a:gd name="textAreaBottom" fmla="*/ 5697720 h 5697720"/>
            </a:gdLst>
            <a:ahLst/>
            <a:cxnLst/>
            <a:rect l="textAreaLeft" t="textAreaTop" r="textAreaRight" b="textAreaBottom"/>
            <a:pathLst>
              <a:path w="5698206" h="5698206">
                <a:moveTo>
                  <a:pt x="5698206" y="5698206"/>
                </a:moveTo>
                <a:lnTo>
                  <a:pt x="0" y="5698206"/>
                </a:lnTo>
                <a:lnTo>
                  <a:pt x="0" y="0"/>
                </a:lnTo>
                <a:lnTo>
                  <a:pt x="5698206" y="0"/>
                </a:lnTo>
                <a:lnTo>
                  <a:pt x="5698206" y="5698206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icture 18"/>
          <p:cNvSpPr/>
          <p:nvPr/>
        </p:nvSpPr>
        <p:spPr>
          <a:xfrm>
            <a:off x="10050480" y="2894400"/>
            <a:ext cx="6705360" cy="5083560"/>
          </a:xfrm>
          <a:prstGeom prst="roundRect">
            <a:avLst>
              <a:gd name="adj" fmla="val 8594"/>
            </a:avLst>
          </a:prstGeom>
          <a:blipFill rotWithShape="0">
            <a:blip r:embed="rId8"/>
            <a:srcRect/>
            <a:stretch/>
          </a:blipFill>
          <a:ln w="0"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2"/>
          <p:cNvSpPr/>
          <p:nvPr/>
        </p:nvSpPr>
        <p:spPr>
          <a:xfrm>
            <a:off x="14986080" y="6214320"/>
            <a:ext cx="3095640" cy="2878920"/>
          </a:xfrm>
          <a:custGeom>
            <a:avLst/>
            <a:gdLst>
              <a:gd name="textAreaLeft" fmla="*/ 0 w 3095640"/>
              <a:gd name="textAreaRight" fmla="*/ 3096000 w 3095640"/>
              <a:gd name="textAreaTop" fmla="*/ 0 h 2878920"/>
              <a:gd name="textAreaBottom" fmla="*/ 2879280 h 287892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3"/>
                </a:lnTo>
                <a:lnTo>
                  <a:pt x="0" y="2879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Freeform 3"/>
          <p:cNvSpPr/>
          <p:nvPr/>
        </p:nvSpPr>
        <p:spPr>
          <a:xfrm>
            <a:off x="13597920" y="-2714760"/>
            <a:ext cx="7471440" cy="7471440"/>
          </a:xfrm>
          <a:custGeom>
            <a:avLst/>
            <a:gdLst>
              <a:gd name="textAreaLeft" fmla="*/ 0 w 7471440"/>
              <a:gd name="textAreaRight" fmla="*/ 7471800 w 7471440"/>
              <a:gd name="textAreaTop" fmla="*/ 0 h 7471440"/>
              <a:gd name="textAreaBottom" fmla="*/ 7471800 h 7471440"/>
            </a:gdLst>
            <a:ahLst/>
            <a:cxnLst/>
            <a:rect l="textAreaLeft" t="textAreaTop" r="textAreaRight" b="textAreaBottom"/>
            <a:pathLst>
              <a:path w="7471927" h="7471927">
                <a:moveTo>
                  <a:pt x="0" y="0"/>
                </a:moveTo>
                <a:lnTo>
                  <a:pt x="7471927" y="0"/>
                </a:lnTo>
                <a:lnTo>
                  <a:pt x="7471927" y="7471927"/>
                </a:lnTo>
                <a:lnTo>
                  <a:pt x="0" y="74719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Freeform 4"/>
          <p:cNvSpPr/>
          <p:nvPr/>
        </p:nvSpPr>
        <p:spPr>
          <a:xfrm>
            <a:off x="14986080" y="2549880"/>
            <a:ext cx="3095640" cy="2878920"/>
          </a:xfrm>
          <a:custGeom>
            <a:avLst/>
            <a:gdLst>
              <a:gd name="textAreaLeft" fmla="*/ 0 w 3095640"/>
              <a:gd name="textAreaRight" fmla="*/ 3096000 w 3095640"/>
              <a:gd name="textAreaTop" fmla="*/ 0 h 2878920"/>
              <a:gd name="textAreaBottom" fmla="*/ 2879280 h 287892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3"/>
                </a:lnTo>
                <a:lnTo>
                  <a:pt x="0" y="2879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Box 11"/>
          <p:cNvSpPr/>
          <p:nvPr/>
        </p:nvSpPr>
        <p:spPr>
          <a:xfrm>
            <a:off x="1028880" y="1011960"/>
            <a:ext cx="11239200" cy="99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8507"/>
              </a:lnSpc>
              <a:tabLst>
                <a:tab pos="0" algn="l"/>
              </a:tabLst>
            </a:pPr>
            <a:r>
              <a:rPr lang="en-US" sz="6000" b="0" i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Italics"/>
              </a:rPr>
              <a:t>Smart Waste management 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3" name="Group 12"/>
          <p:cNvGrpSpPr/>
          <p:nvPr/>
        </p:nvGrpSpPr>
        <p:grpSpPr>
          <a:xfrm>
            <a:off x="1028880" y="7737840"/>
            <a:ext cx="2698200" cy="1519560"/>
            <a:chOff x="1028880" y="7737840"/>
            <a:chExt cx="2698200" cy="1519560"/>
          </a:xfrm>
        </p:grpSpPr>
        <p:sp>
          <p:nvSpPr>
            <p:cNvPr id="94" name="TextBox 13"/>
            <p:cNvSpPr/>
            <p:nvPr/>
          </p:nvSpPr>
          <p:spPr>
            <a:xfrm>
              <a:off x="1028880" y="7737840"/>
              <a:ext cx="2698200" cy="60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2460"/>
                </a:lnSpc>
                <a:tabLst>
                  <a:tab pos="0" algn="l"/>
                </a:tabLst>
              </a:pPr>
              <a:r>
                <a:rPr lang="en-US" sz="2050" b="0" u="none" strike="noStrike">
                  <a:solidFill>
                    <a:srgbClr val="211C01"/>
                  </a:solidFill>
                  <a:effectLst/>
                  <a:uFillTx/>
                  <a:latin typeface="Be Vietnam"/>
                  <a:ea typeface="Be Vietnam"/>
                </a:rPr>
                <a:t>Intelligent Waste Management</a:t>
              </a:r>
              <a:endParaRPr lang="en-US" sz="205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" name="TextBox 14"/>
            <p:cNvSpPr/>
            <p:nvPr/>
          </p:nvSpPr>
          <p:spPr>
            <a:xfrm>
              <a:off x="1028880" y="8585640"/>
              <a:ext cx="2698200" cy="67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2730"/>
                </a:lnSpc>
                <a:tabLst>
                  <a:tab pos="0" algn="l"/>
                </a:tabLst>
              </a:pPr>
              <a:r>
                <a:rPr lang="en-US" sz="1950" b="0" u="none" strike="noStrike">
                  <a:solidFill>
                    <a:srgbClr val="211C01"/>
                  </a:solidFill>
                  <a:effectLst/>
                  <a:uFillTx/>
                  <a:latin typeface="Roboto"/>
                  <a:ea typeface="Roboto"/>
                </a:rPr>
                <a:t>Real-time waste monitoring</a:t>
              </a:r>
              <a:endParaRPr lang="en-US" sz="195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6" name="Group 15"/>
          <p:cNvGrpSpPr/>
          <p:nvPr/>
        </p:nvGrpSpPr>
        <p:grpSpPr>
          <a:xfrm>
            <a:off x="5047560" y="7737840"/>
            <a:ext cx="2698200" cy="1483560"/>
            <a:chOff x="5047560" y="7737840"/>
            <a:chExt cx="2698200" cy="1483560"/>
          </a:xfrm>
        </p:grpSpPr>
        <p:sp>
          <p:nvSpPr>
            <p:cNvPr id="97" name="TextBox 16"/>
            <p:cNvSpPr/>
            <p:nvPr/>
          </p:nvSpPr>
          <p:spPr>
            <a:xfrm>
              <a:off x="5047560" y="7737840"/>
              <a:ext cx="2698200" cy="60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2460"/>
                </a:lnSpc>
                <a:tabLst>
                  <a:tab pos="0" algn="l"/>
                </a:tabLst>
              </a:pPr>
              <a:r>
                <a:rPr lang="en-US" sz="2050" b="0" u="none" strike="noStrike">
                  <a:solidFill>
                    <a:srgbClr val="211C01"/>
                  </a:solidFill>
                  <a:effectLst/>
                  <a:uFillTx/>
                  <a:latin typeface="Be Vietnam"/>
                  <a:ea typeface="Be Vietnam"/>
                </a:rPr>
                <a:t>User-friendly Mobile App</a:t>
              </a:r>
              <a:endParaRPr lang="en-US" sz="205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" name="TextBox 17"/>
            <p:cNvSpPr/>
            <p:nvPr/>
          </p:nvSpPr>
          <p:spPr>
            <a:xfrm>
              <a:off x="5047560" y="8592480"/>
              <a:ext cx="2698200" cy="62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2591"/>
                </a:lnSpc>
                <a:tabLst>
                  <a:tab pos="0" algn="l"/>
                </a:tabLst>
              </a:pPr>
              <a:r>
                <a:rPr lang="en-US" sz="1850" b="0" u="none" strike="noStrike">
                  <a:solidFill>
                    <a:srgbClr val="211C01"/>
                  </a:solidFill>
                  <a:effectLst/>
                  <a:uFillTx/>
                  <a:latin typeface="Roboto"/>
                  <a:ea typeface="Roboto"/>
                </a:rPr>
                <a:t>Seamless interaction experience</a:t>
              </a:r>
              <a:endParaRPr lang="en-US" sz="185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9" name="Group 18"/>
          <p:cNvGrpSpPr/>
          <p:nvPr/>
        </p:nvGrpSpPr>
        <p:grpSpPr>
          <a:xfrm>
            <a:off x="9144000" y="7737840"/>
            <a:ext cx="2698200" cy="1483560"/>
            <a:chOff x="9144000" y="7737840"/>
            <a:chExt cx="2698200" cy="1483560"/>
          </a:xfrm>
        </p:grpSpPr>
        <p:sp>
          <p:nvSpPr>
            <p:cNvPr id="100" name="TextBox 19"/>
            <p:cNvSpPr/>
            <p:nvPr/>
          </p:nvSpPr>
          <p:spPr>
            <a:xfrm>
              <a:off x="9144000" y="7737840"/>
              <a:ext cx="2698200" cy="60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2460"/>
                </a:lnSpc>
                <a:tabLst>
                  <a:tab pos="0" algn="l"/>
                </a:tabLst>
              </a:pPr>
              <a:r>
                <a:rPr lang="en-US" sz="2050" b="0" u="none" strike="noStrike">
                  <a:solidFill>
                    <a:srgbClr val="211C01"/>
                  </a:solidFill>
                  <a:effectLst/>
                  <a:uFillTx/>
                  <a:latin typeface="Be Vietnam"/>
                  <a:ea typeface="Be Vietnam"/>
                </a:rPr>
                <a:t>Advanced Sensor Technology</a:t>
              </a:r>
              <a:endParaRPr lang="en-US" sz="205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" name="TextBox 20"/>
            <p:cNvSpPr/>
            <p:nvPr/>
          </p:nvSpPr>
          <p:spPr>
            <a:xfrm>
              <a:off x="9144000" y="8592480"/>
              <a:ext cx="2698200" cy="62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2591"/>
                </a:lnSpc>
                <a:tabLst>
                  <a:tab pos="0" algn="l"/>
                </a:tabLst>
              </a:pPr>
              <a:r>
                <a:rPr lang="en-US" sz="1850" b="0" u="none" strike="noStrike">
                  <a:solidFill>
                    <a:srgbClr val="211C01"/>
                  </a:solidFill>
                  <a:effectLst/>
                  <a:uFillTx/>
                  <a:latin typeface="Roboto"/>
                  <a:ea typeface="Roboto"/>
                </a:rPr>
                <a:t>Optimized collection process</a:t>
              </a:r>
              <a:endParaRPr lang="en-US" sz="185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2" name="TextBox 21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211C01"/>
                </a:solidFill>
                <a:effectLst/>
                <a:uFillTx/>
                <a:latin typeface="Be Vietnam"/>
                <a:ea typeface="Be Vietnam"/>
              </a:rPr>
              <a:t>3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800600" y="3429000"/>
            <a:ext cx="3411000" cy="365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915400" y="3429000"/>
            <a:ext cx="3429000" cy="365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Picture 104"/>
          <p:cNvPicPr/>
          <p:nvPr/>
        </p:nvPicPr>
        <p:blipFill>
          <a:blip r:embed="rId8"/>
          <a:stretch/>
        </p:blipFill>
        <p:spPr>
          <a:xfrm>
            <a:off x="685800" y="3429000"/>
            <a:ext cx="3429000" cy="36576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2"/>
          <p:cNvSpPr/>
          <p:nvPr/>
        </p:nvSpPr>
        <p:spPr>
          <a:xfrm>
            <a:off x="14986080" y="6214320"/>
            <a:ext cx="3095640" cy="2878920"/>
          </a:xfrm>
          <a:custGeom>
            <a:avLst/>
            <a:gdLst>
              <a:gd name="textAreaLeft" fmla="*/ 0 w 3095640"/>
              <a:gd name="textAreaRight" fmla="*/ 3096000 w 3095640"/>
              <a:gd name="textAreaTop" fmla="*/ 0 h 2878920"/>
              <a:gd name="textAreaBottom" fmla="*/ 2879280 h 287892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3"/>
                </a:lnTo>
                <a:lnTo>
                  <a:pt x="0" y="2879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Freeform 3"/>
          <p:cNvSpPr/>
          <p:nvPr/>
        </p:nvSpPr>
        <p:spPr>
          <a:xfrm>
            <a:off x="13597920" y="-2714760"/>
            <a:ext cx="7471440" cy="7471440"/>
          </a:xfrm>
          <a:custGeom>
            <a:avLst/>
            <a:gdLst>
              <a:gd name="textAreaLeft" fmla="*/ 0 w 7471440"/>
              <a:gd name="textAreaRight" fmla="*/ 7471800 w 7471440"/>
              <a:gd name="textAreaTop" fmla="*/ 0 h 7471440"/>
              <a:gd name="textAreaBottom" fmla="*/ 7471800 h 7471440"/>
            </a:gdLst>
            <a:ahLst/>
            <a:cxnLst/>
            <a:rect l="textAreaLeft" t="textAreaTop" r="textAreaRight" b="textAreaBottom"/>
            <a:pathLst>
              <a:path w="7471927" h="7471927">
                <a:moveTo>
                  <a:pt x="0" y="0"/>
                </a:moveTo>
                <a:lnTo>
                  <a:pt x="7471927" y="0"/>
                </a:lnTo>
                <a:lnTo>
                  <a:pt x="7471927" y="7471927"/>
                </a:lnTo>
                <a:lnTo>
                  <a:pt x="0" y="74719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Freeform 4"/>
          <p:cNvSpPr/>
          <p:nvPr/>
        </p:nvSpPr>
        <p:spPr>
          <a:xfrm>
            <a:off x="14986080" y="2549880"/>
            <a:ext cx="3095640" cy="2878920"/>
          </a:xfrm>
          <a:custGeom>
            <a:avLst/>
            <a:gdLst>
              <a:gd name="textAreaLeft" fmla="*/ 0 w 3095640"/>
              <a:gd name="textAreaRight" fmla="*/ 3096000 w 3095640"/>
              <a:gd name="textAreaTop" fmla="*/ 0 h 2878920"/>
              <a:gd name="textAreaBottom" fmla="*/ 2879280 h 287892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3"/>
                </a:lnTo>
                <a:lnTo>
                  <a:pt x="0" y="2879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Box 11"/>
          <p:cNvSpPr/>
          <p:nvPr/>
        </p:nvSpPr>
        <p:spPr>
          <a:xfrm>
            <a:off x="1708560" y="1266120"/>
            <a:ext cx="11004120" cy="99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8507"/>
              </a:lnSpc>
              <a:tabLst>
                <a:tab pos="0" algn="l"/>
              </a:tabLst>
            </a:pPr>
            <a:r>
              <a:rPr lang="en-US" sz="6000" b="0" i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Italics"/>
              </a:rPr>
              <a:t>Forest fire detection and prevention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0" name="Group 12"/>
          <p:cNvGrpSpPr/>
          <p:nvPr/>
        </p:nvGrpSpPr>
        <p:grpSpPr>
          <a:xfrm>
            <a:off x="1028880" y="7737840"/>
            <a:ext cx="12382200" cy="1169640"/>
            <a:chOff x="1028880" y="7737840"/>
            <a:chExt cx="12382200" cy="1169640"/>
          </a:xfrm>
        </p:grpSpPr>
        <p:sp>
          <p:nvSpPr>
            <p:cNvPr id="111" name="TextBox 13"/>
            <p:cNvSpPr/>
            <p:nvPr/>
          </p:nvSpPr>
          <p:spPr>
            <a:xfrm>
              <a:off x="1028880" y="7737840"/>
              <a:ext cx="12382200" cy="93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2460"/>
                </a:lnSpc>
              </a:pPr>
              <a:r>
                <a:rPr lang="en-IN" sz="2800" b="1" u="none" strike="noStrike">
                  <a:solidFill>
                    <a:schemeClr val="dk1"/>
                  </a:solidFill>
                  <a:effectLst/>
                  <a:uFillTx/>
                  <a:latin typeface="Times New Roman"/>
                </a:rPr>
                <a:t>Detects and monitors forest fire in real time</a:t>
              </a:r>
              <a:r>
                <a:rPr lang="en-IN" sz="2800" b="0" u="none" strike="noStrike">
                  <a:solidFill>
                    <a:schemeClr val="dk1"/>
                  </a:solidFill>
                  <a:effectLst/>
                  <a:uFillTx/>
                  <a:latin typeface="Times New Roman"/>
                </a:rPr>
                <a:t> – It helps to detect the forest fire beforehanded so that it can be prevented.</a:t>
              </a:r>
              <a:endPara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ts val="2460"/>
                </a:lnSpc>
                <a:tabLst>
                  <a:tab pos="0" algn="l"/>
                </a:tabLst>
              </a:pPr>
              <a:endParaRPr lang="en-US" sz="205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" name="TextBox 14"/>
            <p:cNvSpPr/>
            <p:nvPr/>
          </p:nvSpPr>
          <p:spPr>
            <a:xfrm>
              <a:off x="1028880" y="8585640"/>
              <a:ext cx="12382200" cy="32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2730"/>
                </a:lnSpc>
                <a:tabLst>
                  <a:tab pos="0" algn="l"/>
                </a:tabLst>
              </a:pPr>
              <a:endParaRPr lang="en-US" sz="1950" b="0" u="none" strike="noStrike">
                <a:solidFill>
                  <a:srgbClr val="211C01"/>
                </a:solidFill>
                <a:effectLst/>
                <a:uFillTx/>
                <a:latin typeface="Roboto"/>
                <a:ea typeface="Roboto"/>
              </a:endParaRPr>
            </a:p>
          </p:txBody>
        </p:sp>
      </p:grpSp>
      <p:sp>
        <p:nvSpPr>
          <p:cNvPr id="113" name="TextBox 21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211C01"/>
                </a:solidFill>
                <a:effectLst/>
                <a:uFillTx/>
                <a:latin typeface="Be Vietnam"/>
                <a:ea typeface="Be Vietnam"/>
              </a:rPr>
              <a:t>3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Picture 21"/>
          <p:cNvPicPr/>
          <p:nvPr/>
        </p:nvPicPr>
        <p:blipFill>
          <a:blip r:embed="rId6"/>
          <a:stretch/>
        </p:blipFill>
        <p:spPr>
          <a:xfrm>
            <a:off x="1780560" y="2807280"/>
            <a:ext cx="5429880" cy="4311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AutoShape 2"/>
          <p:cNvSpPr/>
          <p:nvPr/>
        </p:nvSpPr>
        <p:spPr>
          <a:xfrm>
            <a:off x="8991720" y="4991040"/>
            <a:ext cx="3504960" cy="350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IN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7"/>
          <a:stretch/>
        </p:blipFill>
        <p:spPr>
          <a:xfrm>
            <a:off x="7895520" y="2869560"/>
            <a:ext cx="5134680" cy="4248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2"/>
          <p:cNvGrpSpPr/>
          <p:nvPr/>
        </p:nvGrpSpPr>
        <p:grpSpPr>
          <a:xfrm>
            <a:off x="4548960" y="2164320"/>
            <a:ext cx="9552600" cy="1230480"/>
            <a:chOff x="4548960" y="2164320"/>
            <a:chExt cx="9552600" cy="1230480"/>
          </a:xfrm>
        </p:grpSpPr>
        <p:grpSp>
          <p:nvGrpSpPr>
            <p:cNvPr id="118" name="Group 3"/>
            <p:cNvGrpSpPr/>
            <p:nvPr/>
          </p:nvGrpSpPr>
          <p:grpSpPr>
            <a:xfrm>
              <a:off x="4548960" y="2164320"/>
              <a:ext cx="1174680" cy="1230480"/>
              <a:chOff x="4548960" y="2164320"/>
              <a:chExt cx="1174680" cy="1230480"/>
            </a:xfrm>
          </p:grpSpPr>
          <p:sp>
            <p:nvSpPr>
              <p:cNvPr id="119" name="Freeform 4"/>
              <p:cNvSpPr/>
              <p:nvPr/>
            </p:nvSpPr>
            <p:spPr>
              <a:xfrm>
                <a:off x="4548960" y="2164320"/>
                <a:ext cx="1174680" cy="1230480"/>
              </a:xfrm>
              <a:custGeom>
                <a:avLst/>
                <a:gdLst>
                  <a:gd name="textAreaLeft" fmla="*/ 0 w 1174680"/>
                  <a:gd name="textAreaRight" fmla="*/ 1175040 w 1174680"/>
                  <a:gd name="textAreaTop" fmla="*/ 0 h 1230480"/>
                  <a:gd name="textAreaBottom" fmla="*/ 1230840 h 1230480"/>
                </a:gdLst>
                <a:ahLst/>
                <a:cxnLst/>
                <a:rect l="textAreaLeft" t="textAreaTop" r="textAreaRight" b="textAreaBottom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7ED957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20" name="TextBox 5"/>
            <p:cNvSpPr/>
            <p:nvPr/>
          </p:nvSpPr>
          <p:spPr>
            <a:xfrm>
              <a:off x="4799520" y="2499120"/>
              <a:ext cx="672840" cy="568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4558"/>
                </a:lnSpc>
              </a:pPr>
              <a:r>
                <a:rPr lang="en-US" sz="3800" b="0" u="none" strike="noStrike">
                  <a:solidFill>
                    <a:srgbClr val="000000"/>
                  </a:solidFill>
                  <a:effectLst/>
                  <a:uFillTx/>
                  <a:latin typeface="Be Vietnam"/>
                  <a:ea typeface="Be Vietnam"/>
                </a:rPr>
                <a:t>1</a:t>
              </a:r>
              <a:endParaRPr lang="en-US" sz="3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" name="TextBox 6"/>
            <p:cNvSpPr/>
            <p:nvPr/>
          </p:nvSpPr>
          <p:spPr>
            <a:xfrm>
              <a:off x="6382800" y="2333880"/>
              <a:ext cx="7718760" cy="85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455"/>
                </a:lnSpc>
                <a:tabLst>
                  <a:tab pos="0" algn="l"/>
                </a:tabLst>
              </a:pPr>
              <a:r>
                <a:rPr lang="en-US" sz="2470" b="0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Roboto"/>
                </a:rPr>
                <a:t>Smart bins utilize </a:t>
              </a:r>
              <a:r>
                <a:rPr lang="en-US" sz="2470" b="1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Roboto Bold"/>
                </a:rPr>
                <a:t>sensors and IoT technology</a:t>
              </a:r>
              <a:r>
                <a:rPr lang="en-US" sz="2470" b="0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Roboto"/>
                </a:rPr>
                <a:t> for efficient waste management</a:t>
              </a:r>
              <a:endParaRPr lang="en-US" sz="24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22" name="Group 7"/>
          <p:cNvGrpSpPr/>
          <p:nvPr/>
        </p:nvGrpSpPr>
        <p:grpSpPr>
          <a:xfrm>
            <a:off x="6670800" y="4907520"/>
            <a:ext cx="9552960" cy="1230480"/>
            <a:chOff x="6670800" y="4907520"/>
            <a:chExt cx="9552960" cy="1230480"/>
          </a:xfrm>
        </p:grpSpPr>
        <p:grpSp>
          <p:nvGrpSpPr>
            <p:cNvPr id="123" name="Group 8"/>
            <p:cNvGrpSpPr/>
            <p:nvPr/>
          </p:nvGrpSpPr>
          <p:grpSpPr>
            <a:xfrm>
              <a:off x="6670800" y="4907520"/>
              <a:ext cx="1174680" cy="1230480"/>
              <a:chOff x="6670800" y="4907520"/>
              <a:chExt cx="1174680" cy="1230480"/>
            </a:xfrm>
          </p:grpSpPr>
          <p:sp>
            <p:nvSpPr>
              <p:cNvPr id="124" name="Freeform 9"/>
              <p:cNvSpPr/>
              <p:nvPr/>
            </p:nvSpPr>
            <p:spPr>
              <a:xfrm>
                <a:off x="6670800" y="4907520"/>
                <a:ext cx="1174680" cy="1230480"/>
              </a:xfrm>
              <a:custGeom>
                <a:avLst/>
                <a:gdLst>
                  <a:gd name="textAreaLeft" fmla="*/ 0 w 1174680"/>
                  <a:gd name="textAreaRight" fmla="*/ 1175040 w 1174680"/>
                  <a:gd name="textAreaTop" fmla="*/ 0 h 1230480"/>
                  <a:gd name="textAreaBottom" fmla="*/ 1230840 h 1230480"/>
                </a:gdLst>
                <a:ahLst/>
                <a:cxnLst/>
                <a:rect l="textAreaLeft" t="textAreaTop" r="textAreaRight" b="textAreaBottom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7ED957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25" name="TextBox 10"/>
            <p:cNvSpPr/>
            <p:nvPr/>
          </p:nvSpPr>
          <p:spPr>
            <a:xfrm>
              <a:off x="6921720" y="5242320"/>
              <a:ext cx="672840" cy="568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4558"/>
                </a:lnSpc>
              </a:pPr>
              <a:r>
                <a:rPr lang="en-US" sz="3800" b="0" u="none" strike="noStrike">
                  <a:solidFill>
                    <a:srgbClr val="000000"/>
                  </a:solidFill>
                  <a:effectLst/>
                  <a:uFillTx/>
                  <a:latin typeface="Be Vietnam"/>
                  <a:ea typeface="Be Vietnam"/>
                </a:rPr>
                <a:t>3</a:t>
              </a:r>
              <a:endParaRPr lang="en-US" sz="3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" name="TextBox 11"/>
            <p:cNvSpPr/>
            <p:nvPr/>
          </p:nvSpPr>
          <p:spPr>
            <a:xfrm>
              <a:off x="8505000" y="5076720"/>
              <a:ext cx="7718760" cy="85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455"/>
                </a:lnSpc>
                <a:tabLst>
                  <a:tab pos="0" algn="l"/>
                </a:tabLst>
              </a:pPr>
              <a:r>
                <a:rPr lang="en-US" sz="2470" b="0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Roboto"/>
                </a:rPr>
                <a:t>Government integration enhances </a:t>
              </a:r>
              <a:r>
                <a:rPr lang="en-US" sz="2470" b="1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Roboto Bold"/>
                </a:rPr>
                <a:t>transparency and accountability</a:t>
              </a:r>
              <a:r>
                <a:rPr lang="en-US" sz="2470" b="0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Roboto"/>
                </a:rPr>
                <a:t> in waste management processes</a:t>
              </a:r>
              <a:endParaRPr lang="en-US" sz="24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27" name="Group 12"/>
          <p:cNvGrpSpPr/>
          <p:nvPr/>
        </p:nvGrpSpPr>
        <p:grpSpPr>
          <a:xfrm>
            <a:off x="5496840" y="3482280"/>
            <a:ext cx="9552960" cy="1230480"/>
            <a:chOff x="5496840" y="3482280"/>
            <a:chExt cx="9552960" cy="1230480"/>
          </a:xfrm>
        </p:grpSpPr>
        <p:grpSp>
          <p:nvGrpSpPr>
            <p:cNvPr id="128" name="Group 13"/>
            <p:cNvGrpSpPr/>
            <p:nvPr/>
          </p:nvGrpSpPr>
          <p:grpSpPr>
            <a:xfrm>
              <a:off x="5496840" y="3482280"/>
              <a:ext cx="1174680" cy="1230480"/>
              <a:chOff x="5496840" y="3482280"/>
              <a:chExt cx="1174680" cy="1230480"/>
            </a:xfrm>
          </p:grpSpPr>
          <p:sp>
            <p:nvSpPr>
              <p:cNvPr id="129" name="Freeform 14"/>
              <p:cNvSpPr/>
              <p:nvPr/>
            </p:nvSpPr>
            <p:spPr>
              <a:xfrm>
                <a:off x="5496840" y="3482280"/>
                <a:ext cx="1174680" cy="1230480"/>
              </a:xfrm>
              <a:custGeom>
                <a:avLst/>
                <a:gdLst>
                  <a:gd name="textAreaLeft" fmla="*/ 0 w 1174680"/>
                  <a:gd name="textAreaRight" fmla="*/ 1175040 w 1174680"/>
                  <a:gd name="textAreaTop" fmla="*/ 0 h 1230480"/>
                  <a:gd name="textAreaBottom" fmla="*/ 1230840 h 1230480"/>
                </a:gdLst>
                <a:ahLst/>
                <a:cxnLst/>
                <a:rect l="textAreaLeft" t="textAreaTop" r="textAreaRight" b="textAreaBottom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7ED957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30" name="TextBox 15"/>
            <p:cNvSpPr/>
            <p:nvPr/>
          </p:nvSpPr>
          <p:spPr>
            <a:xfrm>
              <a:off x="5747760" y="3817080"/>
              <a:ext cx="672840" cy="568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4558"/>
                </a:lnSpc>
              </a:pPr>
              <a:r>
                <a:rPr lang="en-US" sz="3800" b="0" u="none" strike="noStrike">
                  <a:solidFill>
                    <a:srgbClr val="000000"/>
                  </a:solidFill>
                  <a:effectLst/>
                  <a:uFillTx/>
                  <a:latin typeface="Be Vietnam"/>
                  <a:ea typeface="Be Vietnam"/>
                </a:rPr>
                <a:t>2</a:t>
              </a:r>
              <a:endParaRPr lang="en-US" sz="3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" name="TextBox 16"/>
            <p:cNvSpPr/>
            <p:nvPr/>
          </p:nvSpPr>
          <p:spPr>
            <a:xfrm>
              <a:off x="7331040" y="3651840"/>
              <a:ext cx="7718760" cy="85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455"/>
                </a:lnSpc>
                <a:tabLst>
                  <a:tab pos="0" algn="l"/>
                </a:tabLst>
              </a:pPr>
              <a:r>
                <a:rPr lang="en-US" sz="2470" b="0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Roboto"/>
                </a:rPr>
                <a:t>The reward system encourages </a:t>
              </a:r>
              <a:r>
                <a:rPr lang="en-US" sz="2470" b="1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Roboto Bold"/>
                </a:rPr>
                <a:t>community participation</a:t>
              </a:r>
              <a:r>
                <a:rPr lang="en-US" sz="2470" b="0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Roboto"/>
                </a:rPr>
                <a:t> and promotes recycling initiatives</a:t>
              </a:r>
              <a:endParaRPr lang="en-US" sz="24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32" name="Freeform 17"/>
          <p:cNvSpPr/>
          <p:nvPr/>
        </p:nvSpPr>
        <p:spPr>
          <a:xfrm rot="10800000">
            <a:off x="688680" y="523800"/>
            <a:ext cx="3095640" cy="2878920"/>
          </a:xfrm>
          <a:custGeom>
            <a:avLst/>
            <a:gdLst>
              <a:gd name="textAreaLeft" fmla="*/ 0 w 3095640"/>
              <a:gd name="textAreaRight" fmla="*/ 3096000 w 3095640"/>
              <a:gd name="textAreaTop" fmla="*/ 0 h 2878920"/>
              <a:gd name="textAreaBottom" fmla="*/ 2879280 h 287892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3"/>
                </a:lnTo>
                <a:lnTo>
                  <a:pt x="0" y="2879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Freeform 18"/>
          <p:cNvSpPr/>
          <p:nvPr/>
        </p:nvSpPr>
        <p:spPr>
          <a:xfrm rot="5400000">
            <a:off x="-1726560" y="5299200"/>
            <a:ext cx="5510880" cy="5510880"/>
          </a:xfrm>
          <a:custGeom>
            <a:avLst/>
            <a:gdLst>
              <a:gd name="textAreaLeft" fmla="*/ 0 w 5510880"/>
              <a:gd name="textAreaRight" fmla="*/ 5511240 w 5510880"/>
              <a:gd name="textAreaTop" fmla="*/ 0 h 5510880"/>
              <a:gd name="textAreaBottom" fmla="*/ 5511240 h 5510880"/>
            </a:gdLst>
            <a:ahLst/>
            <a:cxnLst/>
            <a:rect l="textAreaLeft" t="textAreaTop" r="textAreaRight" b="textAreaBottom"/>
            <a:pathLst>
              <a:path w="5511122" h="5511122">
                <a:moveTo>
                  <a:pt x="0" y="0"/>
                </a:moveTo>
                <a:lnTo>
                  <a:pt x="5511122" y="0"/>
                </a:lnTo>
                <a:lnTo>
                  <a:pt x="5511122" y="5511122"/>
                </a:lnTo>
                <a:lnTo>
                  <a:pt x="0" y="55111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Freeform 19"/>
          <p:cNvSpPr/>
          <p:nvPr/>
        </p:nvSpPr>
        <p:spPr>
          <a:xfrm rot="10800000">
            <a:off x="688680" y="3860280"/>
            <a:ext cx="3095640" cy="2878920"/>
          </a:xfrm>
          <a:custGeom>
            <a:avLst/>
            <a:gdLst>
              <a:gd name="textAreaLeft" fmla="*/ 0 w 3095640"/>
              <a:gd name="textAreaRight" fmla="*/ 3096000 w 3095640"/>
              <a:gd name="textAreaTop" fmla="*/ 0 h 2878920"/>
              <a:gd name="textAreaBottom" fmla="*/ 2879280 h 287892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3"/>
                </a:lnTo>
                <a:lnTo>
                  <a:pt x="0" y="2879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5" name="Group 20"/>
          <p:cNvGrpSpPr/>
          <p:nvPr/>
        </p:nvGrpSpPr>
        <p:grpSpPr>
          <a:xfrm>
            <a:off x="4366800" y="762120"/>
            <a:ext cx="10081080" cy="1200960"/>
            <a:chOff x="4366800" y="762120"/>
            <a:chExt cx="10081080" cy="1200960"/>
          </a:xfrm>
        </p:grpSpPr>
        <p:sp>
          <p:nvSpPr>
            <p:cNvPr id="136" name="TextBox 21"/>
            <p:cNvSpPr/>
            <p:nvPr/>
          </p:nvSpPr>
          <p:spPr>
            <a:xfrm>
              <a:off x="4896000" y="762120"/>
              <a:ext cx="9551880" cy="108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9360"/>
                </a:lnSpc>
                <a:tabLst>
                  <a:tab pos="0" algn="l"/>
                </a:tabLst>
              </a:pPr>
              <a:r>
                <a:rPr lang="en-US" sz="6000" b="0" i="1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Be Vietnam Italics"/>
                </a:rPr>
                <a:t>System Architecture</a:t>
              </a:r>
              <a:endPara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" name="TextBox 22"/>
            <p:cNvSpPr/>
            <p:nvPr/>
          </p:nvSpPr>
          <p:spPr>
            <a:xfrm>
              <a:off x="4366800" y="1533960"/>
              <a:ext cx="9551880" cy="42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594"/>
                </a:lnSpc>
                <a:tabLst>
                  <a:tab pos="0" algn="l"/>
                </a:tabLst>
              </a:pPr>
              <a:endParaRPr lang="en-US" sz="2570" b="0" u="none" strike="noStrike">
                <a:solidFill>
                  <a:srgbClr val="000000"/>
                </a:solidFill>
                <a:effectLst/>
                <a:uFillTx/>
                <a:latin typeface="Roboto"/>
                <a:ea typeface="Roboto"/>
              </a:endParaRPr>
            </a:p>
          </p:txBody>
        </p:sp>
      </p:grpSp>
      <p:sp>
        <p:nvSpPr>
          <p:cNvPr id="138" name="TextBox 23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Be Vietnam"/>
                <a:ea typeface="Be Vietnam"/>
              </a:rPr>
              <a:t>2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Freeform 24"/>
          <p:cNvSpPr/>
          <p:nvPr/>
        </p:nvSpPr>
        <p:spPr>
          <a:xfrm rot="10800000">
            <a:off x="688680" y="7196760"/>
            <a:ext cx="3095640" cy="2878920"/>
          </a:xfrm>
          <a:custGeom>
            <a:avLst/>
            <a:gdLst>
              <a:gd name="textAreaLeft" fmla="*/ 0 w 3095640"/>
              <a:gd name="textAreaRight" fmla="*/ 3096000 w 3095640"/>
              <a:gd name="textAreaTop" fmla="*/ 0 h 2878920"/>
              <a:gd name="textAreaBottom" fmla="*/ 2879280 h 287892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3"/>
                </a:lnTo>
                <a:lnTo>
                  <a:pt x="0" y="2879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Freeform 25"/>
          <p:cNvSpPr/>
          <p:nvPr/>
        </p:nvSpPr>
        <p:spPr>
          <a:xfrm rot="16308600">
            <a:off x="14270400" y="71640"/>
            <a:ext cx="4596480" cy="4596480"/>
          </a:xfrm>
          <a:custGeom>
            <a:avLst/>
            <a:gdLst>
              <a:gd name="textAreaLeft" fmla="*/ 0 w 4596480"/>
              <a:gd name="textAreaRight" fmla="*/ 4596840 w 4596480"/>
              <a:gd name="textAreaTop" fmla="*/ 0 h 4596480"/>
              <a:gd name="textAreaBottom" fmla="*/ 4596840 h 4596480"/>
            </a:gdLst>
            <a:ahLst/>
            <a:cxnLst/>
            <a:rect l="textAreaLeft" t="textAreaTop" r="textAreaRight" b="textAreaBottom"/>
            <a:pathLst>
              <a:path w="4596944" h="4596944">
                <a:moveTo>
                  <a:pt x="0" y="0"/>
                </a:moveTo>
                <a:lnTo>
                  <a:pt x="4596944" y="0"/>
                </a:lnTo>
                <a:lnTo>
                  <a:pt x="4596944" y="4596944"/>
                </a:lnTo>
                <a:lnTo>
                  <a:pt x="0" y="45969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Freeform 9"/>
          <p:cNvSpPr/>
          <p:nvPr/>
        </p:nvSpPr>
        <p:spPr>
          <a:xfrm>
            <a:off x="7592400" y="6360120"/>
            <a:ext cx="1174680" cy="1167480"/>
          </a:xfrm>
          <a:custGeom>
            <a:avLst/>
            <a:gdLst>
              <a:gd name="textAreaLeft" fmla="*/ 0 w 1174680"/>
              <a:gd name="textAreaRight" fmla="*/ 1175040 w 1174680"/>
              <a:gd name="textAreaTop" fmla="*/ 0 h 1167480"/>
              <a:gd name="textAreaBottom" fmla="*/ 1167840 h 1167480"/>
            </a:gdLst>
            <a:ahLst/>
            <a:cxnLst/>
            <a:rect l="textAreaLeft" t="textAreaTop" r="textAreaRight" b="textAreaBottom"/>
            <a:pathLst>
              <a:path w="10990384" h="11514742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7ED95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sz="4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4</a:t>
            </a:r>
            <a:endParaRPr lang="en-US" sz="4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Freeform 9"/>
          <p:cNvSpPr/>
          <p:nvPr/>
        </p:nvSpPr>
        <p:spPr>
          <a:xfrm>
            <a:off x="8492760" y="7972560"/>
            <a:ext cx="1174680" cy="1167480"/>
          </a:xfrm>
          <a:custGeom>
            <a:avLst/>
            <a:gdLst>
              <a:gd name="textAreaLeft" fmla="*/ 0 w 1174680"/>
              <a:gd name="textAreaRight" fmla="*/ 1175040 w 1174680"/>
              <a:gd name="textAreaTop" fmla="*/ 0 h 1167480"/>
              <a:gd name="textAreaBottom" fmla="*/ 1167840 h 1167480"/>
            </a:gdLst>
            <a:ahLst/>
            <a:cxnLst/>
            <a:rect l="textAreaLeft" t="textAreaTop" r="textAreaRight" b="textAreaBottom"/>
            <a:pathLst>
              <a:path w="10990384" h="11514742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7ED95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Box 31"/>
          <p:cNvSpPr/>
          <p:nvPr/>
        </p:nvSpPr>
        <p:spPr>
          <a:xfrm>
            <a:off x="7592400" y="8174520"/>
            <a:ext cx="3095640" cy="76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5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Box 34"/>
          <p:cNvSpPr/>
          <p:nvPr/>
        </p:nvSpPr>
        <p:spPr>
          <a:xfrm>
            <a:off x="9228240" y="6348600"/>
            <a:ext cx="6781320" cy="123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70" b="0" u="none" strike="noStrike">
                <a:solidFill>
                  <a:schemeClr val="dk1"/>
                </a:solidFill>
                <a:effectLst/>
                <a:uFillTx/>
                <a:latin typeface="Times New Roman"/>
                <a:ea typeface="Roboto Bold"/>
              </a:rPr>
              <a:t>Interactive map, real-time dashboard, region/date/satellite selection, cloud cover control, modern UI.</a:t>
            </a:r>
            <a:endParaRPr lang="en-US" sz="24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Box 35"/>
          <p:cNvSpPr/>
          <p:nvPr/>
        </p:nvSpPr>
        <p:spPr>
          <a:xfrm>
            <a:off x="10242360" y="8010720"/>
            <a:ext cx="8178840" cy="112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7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RESTful API endpoints, background tasks, deterministic fire detection algorithms, mock data generation, CORS support.</a:t>
            </a:r>
            <a:endParaRPr lang="en-US" sz="24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utoShape 2"/>
          <p:cNvSpPr/>
          <p:nvPr/>
        </p:nvSpPr>
        <p:spPr>
          <a:xfrm>
            <a:off x="0" y="0"/>
            <a:ext cx="9143640" cy="10286640"/>
          </a:xfrm>
          <a:prstGeom prst="rect">
            <a:avLst/>
          </a:prstGeom>
          <a:gradFill rotWithShape="0">
            <a:gsLst>
              <a:gs pos="0">
                <a:srgbClr val="7CCE6B"/>
              </a:gs>
              <a:gs pos="100000">
                <a:srgbClr val="D8FFD0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Freeform 3"/>
          <p:cNvSpPr/>
          <p:nvPr/>
        </p:nvSpPr>
        <p:spPr>
          <a:xfrm>
            <a:off x="9125280" y="-2322000"/>
            <a:ext cx="12608640" cy="12608640"/>
          </a:xfrm>
          <a:custGeom>
            <a:avLst/>
            <a:gdLst>
              <a:gd name="textAreaLeft" fmla="*/ 0 w 12608640"/>
              <a:gd name="textAreaRight" fmla="*/ 12609000 w 12608640"/>
              <a:gd name="textAreaTop" fmla="*/ 0 h 12608640"/>
              <a:gd name="textAreaBottom" fmla="*/ 12609000 h 12608640"/>
            </a:gdLst>
            <a:ahLst/>
            <a:cxnLst/>
            <a:rect l="textAreaLeft" t="textAreaTop" r="textAreaRight" b="textAreaBottom"/>
            <a:pathLst>
              <a:path w="12609070" h="12609070">
                <a:moveTo>
                  <a:pt x="0" y="0"/>
                </a:moveTo>
                <a:lnTo>
                  <a:pt x="12609070" y="0"/>
                </a:lnTo>
                <a:lnTo>
                  <a:pt x="12609070" y="12609070"/>
                </a:lnTo>
                <a:lnTo>
                  <a:pt x="0" y="126090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Freeform 4"/>
          <p:cNvSpPr/>
          <p:nvPr/>
        </p:nvSpPr>
        <p:spPr>
          <a:xfrm rot="16200000" flipH="1" flipV="1">
            <a:off x="9406080" y="616500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Freeform 5"/>
          <p:cNvSpPr/>
          <p:nvPr/>
        </p:nvSpPr>
        <p:spPr>
          <a:xfrm rot="16200000" flipH="1" flipV="1">
            <a:off x="14280840" y="81504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Freeform 6"/>
          <p:cNvSpPr/>
          <p:nvPr/>
        </p:nvSpPr>
        <p:spPr>
          <a:xfrm>
            <a:off x="9885960" y="169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7" y="0"/>
                </a:lnTo>
                <a:lnTo>
                  <a:pt x="3235997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Freeform 7"/>
          <p:cNvSpPr/>
          <p:nvPr/>
        </p:nvSpPr>
        <p:spPr>
          <a:xfrm>
            <a:off x="13811760" y="556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8" y="0"/>
                </a:lnTo>
                <a:lnTo>
                  <a:pt x="3235998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2" name="Group 8"/>
          <p:cNvGrpSpPr/>
          <p:nvPr/>
        </p:nvGrpSpPr>
        <p:grpSpPr>
          <a:xfrm>
            <a:off x="11103480" y="2761920"/>
            <a:ext cx="4874760" cy="4895280"/>
            <a:chOff x="11103480" y="2761920"/>
            <a:chExt cx="4874760" cy="4895280"/>
          </a:xfrm>
        </p:grpSpPr>
        <p:sp>
          <p:nvSpPr>
            <p:cNvPr id="153" name="Freeform 9"/>
            <p:cNvSpPr/>
            <p:nvPr/>
          </p:nvSpPr>
          <p:spPr>
            <a:xfrm>
              <a:off x="11103480" y="2761920"/>
              <a:ext cx="4874760" cy="4895280"/>
            </a:xfrm>
            <a:custGeom>
              <a:avLst/>
              <a:gdLst>
                <a:gd name="textAreaLeft" fmla="*/ 0 w 4874760"/>
                <a:gd name="textAreaRight" fmla="*/ 4875120 w 4874760"/>
                <a:gd name="textAreaTop" fmla="*/ 0 h 4895280"/>
                <a:gd name="textAreaBottom" fmla="*/ 4895640 h 4895280"/>
              </a:gdLst>
              <a:ahLst/>
              <a:cxnLst/>
              <a:rect l="textAreaLeft" t="textAreaTop" r="textAreaRight" b="textAreaBottom"/>
              <a:pathLst>
                <a:path w="812800" h="816262">
                  <a:moveTo>
                    <a:pt x="0" y="0"/>
                  </a:moveTo>
                  <a:lnTo>
                    <a:pt x="812800" y="0"/>
                  </a:lnTo>
                  <a:lnTo>
                    <a:pt x="812800" y="816262"/>
                  </a:lnTo>
                  <a:lnTo>
                    <a:pt x="0" y="816262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54" name="TextBox 10"/>
          <p:cNvSpPr/>
          <p:nvPr/>
        </p:nvSpPr>
        <p:spPr>
          <a:xfrm>
            <a:off x="1028880" y="323640"/>
            <a:ext cx="6858000" cy="108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9601"/>
              </a:lnSpc>
              <a:tabLst>
                <a:tab pos="0" algn="l"/>
              </a:tabLst>
            </a:pPr>
            <a:r>
              <a:rPr lang="en-US" sz="5400" b="0" i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Italics"/>
              </a:rPr>
              <a:t>Hardware Components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Box 11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211C01"/>
                </a:solidFill>
                <a:effectLst/>
                <a:uFillTx/>
                <a:latin typeface="Be Vietnam"/>
                <a:ea typeface="Be Vietnam"/>
              </a:rPr>
              <a:t>4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Box 12"/>
          <p:cNvSpPr/>
          <p:nvPr/>
        </p:nvSpPr>
        <p:spPr>
          <a:xfrm>
            <a:off x="893520" y="1733040"/>
            <a:ext cx="6934320" cy="824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Weight Sensors: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Load cells with ±0.1 kg precision for accurate measurement of waste quantity.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Waste Classification: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AI-powered image recognition, spectral sensors for material detection 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IoT Connectivity: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4G/5G modules or Wi-Fi support for seamless data transmission.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Payment &amp; Reward Interface: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NFC rea QR code scanner for user identification and reward redemption.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User Interface: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Integrated LCD display with audio feedback for real-time interaction.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Security Features: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Tamper-proof construction and GPS tracking for location monitoring.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Power Management: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Solar panels with battery backup for uninterrupted operation.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16440" defTabSz="914400">
              <a:lnSpc>
                <a:spcPts val="4105"/>
              </a:lnSpc>
            </a:pPr>
            <a:endParaRPr lang="en-US" sz="293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utoShape 2"/>
          <p:cNvSpPr/>
          <p:nvPr/>
        </p:nvSpPr>
        <p:spPr>
          <a:xfrm>
            <a:off x="0" y="66600"/>
            <a:ext cx="9143640" cy="10286640"/>
          </a:xfrm>
          <a:prstGeom prst="rect">
            <a:avLst/>
          </a:prstGeom>
          <a:gradFill rotWithShape="0">
            <a:gsLst>
              <a:gs pos="0">
                <a:srgbClr val="7CCE6B"/>
              </a:gs>
              <a:gs pos="100000">
                <a:srgbClr val="D8FFD0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Freeform 3"/>
          <p:cNvSpPr/>
          <p:nvPr/>
        </p:nvSpPr>
        <p:spPr>
          <a:xfrm>
            <a:off x="9125280" y="-2322000"/>
            <a:ext cx="12608640" cy="12608640"/>
          </a:xfrm>
          <a:custGeom>
            <a:avLst/>
            <a:gdLst>
              <a:gd name="textAreaLeft" fmla="*/ 0 w 12608640"/>
              <a:gd name="textAreaRight" fmla="*/ 12609000 w 12608640"/>
              <a:gd name="textAreaTop" fmla="*/ 0 h 12608640"/>
              <a:gd name="textAreaBottom" fmla="*/ 12609000 h 12608640"/>
            </a:gdLst>
            <a:ahLst/>
            <a:cxnLst/>
            <a:rect l="textAreaLeft" t="textAreaTop" r="textAreaRight" b="textAreaBottom"/>
            <a:pathLst>
              <a:path w="12609070" h="12609070">
                <a:moveTo>
                  <a:pt x="0" y="0"/>
                </a:moveTo>
                <a:lnTo>
                  <a:pt x="12609070" y="0"/>
                </a:lnTo>
                <a:lnTo>
                  <a:pt x="12609070" y="12609070"/>
                </a:lnTo>
                <a:lnTo>
                  <a:pt x="0" y="126090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Freeform 4"/>
          <p:cNvSpPr/>
          <p:nvPr/>
        </p:nvSpPr>
        <p:spPr>
          <a:xfrm rot="16200000" flipH="1" flipV="1">
            <a:off x="9406080" y="616500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Freeform 5"/>
          <p:cNvSpPr/>
          <p:nvPr/>
        </p:nvSpPr>
        <p:spPr>
          <a:xfrm rot="16200000" flipH="1" flipV="1">
            <a:off x="14280840" y="81504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Freeform 6"/>
          <p:cNvSpPr/>
          <p:nvPr/>
        </p:nvSpPr>
        <p:spPr>
          <a:xfrm>
            <a:off x="9885960" y="169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7" y="0"/>
                </a:lnTo>
                <a:lnTo>
                  <a:pt x="3235997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Freeform 7"/>
          <p:cNvSpPr/>
          <p:nvPr/>
        </p:nvSpPr>
        <p:spPr>
          <a:xfrm>
            <a:off x="13811760" y="556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8" y="0"/>
                </a:lnTo>
                <a:lnTo>
                  <a:pt x="3235998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3" name="Group 8"/>
          <p:cNvGrpSpPr/>
          <p:nvPr/>
        </p:nvGrpSpPr>
        <p:grpSpPr>
          <a:xfrm>
            <a:off x="11103480" y="2761920"/>
            <a:ext cx="4874760" cy="4895280"/>
            <a:chOff x="11103480" y="2761920"/>
            <a:chExt cx="4874760" cy="4895280"/>
          </a:xfrm>
        </p:grpSpPr>
        <p:sp>
          <p:nvSpPr>
            <p:cNvPr id="164" name="Freeform 9"/>
            <p:cNvSpPr/>
            <p:nvPr/>
          </p:nvSpPr>
          <p:spPr>
            <a:xfrm>
              <a:off x="11103480" y="2761920"/>
              <a:ext cx="4874760" cy="4895280"/>
            </a:xfrm>
            <a:custGeom>
              <a:avLst/>
              <a:gdLst>
                <a:gd name="textAreaLeft" fmla="*/ 0 w 4874760"/>
                <a:gd name="textAreaRight" fmla="*/ 4875120 w 4874760"/>
                <a:gd name="textAreaTop" fmla="*/ 0 h 4895280"/>
                <a:gd name="textAreaBottom" fmla="*/ 4895640 h 4895280"/>
              </a:gdLst>
              <a:ahLst/>
              <a:cxnLst/>
              <a:rect l="textAreaLeft" t="textAreaTop" r="textAreaRight" b="textAreaBottom"/>
              <a:pathLst>
                <a:path w="812800" h="816262">
                  <a:moveTo>
                    <a:pt x="0" y="0"/>
                  </a:moveTo>
                  <a:lnTo>
                    <a:pt x="812800" y="0"/>
                  </a:lnTo>
                  <a:lnTo>
                    <a:pt x="812800" y="816262"/>
                  </a:lnTo>
                  <a:lnTo>
                    <a:pt x="0" y="816262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65" name="TextBox 10"/>
          <p:cNvSpPr/>
          <p:nvPr/>
        </p:nvSpPr>
        <p:spPr>
          <a:xfrm>
            <a:off x="965520" y="755280"/>
            <a:ext cx="6858000" cy="110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9601"/>
              </a:lnSpc>
              <a:tabLst>
                <a:tab pos="0" algn="l"/>
              </a:tabLst>
            </a:pPr>
            <a:r>
              <a:rPr lang="en-US" sz="6000" b="0" i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Italics"/>
              </a:rPr>
              <a:t>Software Components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Box 11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211C01"/>
                </a:solidFill>
                <a:effectLst/>
                <a:uFillTx/>
                <a:latin typeface="Be Vietnam"/>
                <a:ea typeface="Be Vietnam"/>
              </a:rPr>
              <a:t>5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Box 12"/>
          <p:cNvSpPr/>
          <p:nvPr/>
        </p:nvSpPr>
        <p:spPr>
          <a:xfrm>
            <a:off x="984960" y="2512080"/>
            <a:ext cx="6838560" cy="663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Edge AI Processing: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On-device waste classification for faster and more efficient operations.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Cloud Data Transmission: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Real-time updates to the central municipal dashboard and mobile applications.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Mobile Application Integration: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Secure user authentication and profile management.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Reward Calculation Engine: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Dynamic pricing algorithms to determine rewards based on waste type and quantity.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Web interface :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</a:t>
            </a: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HTML5, CSS3, JavaScript, Bootstrap 5, Leaflet.js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800" b="1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API Server</a:t>
            </a:r>
            <a:r>
              <a:rPr lang="en-IN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 : </a:t>
            </a: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Times New Roman"/>
              </a:rPr>
              <a:t>FastAPI (Python), Uvicorn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13640" defTabSz="914400">
              <a:lnSpc>
                <a:spcPts val="5363"/>
              </a:lnSpc>
            </a:pP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2"/>
          <p:cNvGrpSpPr/>
          <p:nvPr/>
        </p:nvGrpSpPr>
        <p:grpSpPr>
          <a:xfrm>
            <a:off x="837360" y="3561480"/>
            <a:ext cx="9552960" cy="1230480"/>
            <a:chOff x="837360" y="3561480"/>
            <a:chExt cx="9552960" cy="1230480"/>
          </a:xfrm>
        </p:grpSpPr>
        <p:grpSp>
          <p:nvGrpSpPr>
            <p:cNvPr id="169" name="Group 3"/>
            <p:cNvGrpSpPr/>
            <p:nvPr/>
          </p:nvGrpSpPr>
          <p:grpSpPr>
            <a:xfrm>
              <a:off x="837360" y="3561480"/>
              <a:ext cx="1174680" cy="1230480"/>
              <a:chOff x="837360" y="3561480"/>
              <a:chExt cx="1174680" cy="1230480"/>
            </a:xfrm>
          </p:grpSpPr>
          <p:sp>
            <p:nvSpPr>
              <p:cNvPr id="170" name="Freeform 4"/>
              <p:cNvSpPr/>
              <p:nvPr/>
            </p:nvSpPr>
            <p:spPr>
              <a:xfrm>
                <a:off x="837360" y="3561480"/>
                <a:ext cx="1174680" cy="1230480"/>
              </a:xfrm>
              <a:custGeom>
                <a:avLst/>
                <a:gdLst>
                  <a:gd name="textAreaLeft" fmla="*/ 0 w 1174680"/>
                  <a:gd name="textAreaRight" fmla="*/ 1175040 w 1174680"/>
                  <a:gd name="textAreaTop" fmla="*/ 0 h 1230480"/>
                  <a:gd name="textAreaBottom" fmla="*/ 1230840 h 1230480"/>
                </a:gdLst>
                <a:ahLst/>
                <a:cxnLst/>
                <a:rect l="textAreaLeft" t="textAreaTop" r="textAreaRight" b="textAreaBottom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7ED957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71" name="TextBox 5"/>
            <p:cNvSpPr/>
            <p:nvPr/>
          </p:nvSpPr>
          <p:spPr>
            <a:xfrm>
              <a:off x="1088280" y="3896280"/>
              <a:ext cx="672840" cy="568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4558"/>
                </a:lnSpc>
              </a:pPr>
              <a:r>
                <a:rPr lang="en-US" sz="3800" b="0" u="none" strike="noStrike">
                  <a:solidFill>
                    <a:srgbClr val="000000"/>
                  </a:solidFill>
                  <a:effectLst/>
                  <a:uFillTx/>
                  <a:latin typeface="Be Vietnam"/>
                  <a:ea typeface="Be Vietnam"/>
                </a:rPr>
                <a:t>1</a:t>
              </a:r>
              <a:endParaRPr lang="en-US" sz="3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" name="TextBox 6"/>
            <p:cNvSpPr/>
            <p:nvPr/>
          </p:nvSpPr>
          <p:spPr>
            <a:xfrm>
              <a:off x="2671560" y="3731040"/>
              <a:ext cx="7718760" cy="84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455"/>
                </a:lnSpc>
                <a:tabLst>
                  <a:tab pos="0" algn="l"/>
                </a:tabLst>
              </a:pPr>
              <a:r>
                <a:rPr lang="en-US" sz="2470" b="1" u="none" strike="noStrike">
                  <a:solidFill>
                    <a:srgbClr val="000000"/>
                  </a:solidFill>
                  <a:effectLst/>
                  <a:uFillTx/>
                  <a:latin typeface="Roboto Bold"/>
                  <a:ea typeface="Roboto Bold"/>
                </a:rPr>
                <a:t>Data visualization</a:t>
              </a:r>
              <a:r>
                <a:rPr lang="en-US" sz="2470" b="0" u="none" strike="noStrike">
                  <a:solidFill>
                    <a:srgbClr val="000000"/>
                  </a:solidFill>
                  <a:effectLst/>
                  <a:uFillTx/>
                  <a:latin typeface="Roboto"/>
                  <a:ea typeface="Roboto"/>
                </a:rPr>
                <a:t> enhances understanding of waste patterns and trends.</a:t>
              </a:r>
              <a:endParaRPr lang="en-US" sz="24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73" name="Group 7"/>
          <p:cNvGrpSpPr/>
          <p:nvPr/>
        </p:nvGrpSpPr>
        <p:grpSpPr>
          <a:xfrm>
            <a:off x="2169000" y="6865200"/>
            <a:ext cx="9552960" cy="1230480"/>
            <a:chOff x="2169000" y="6865200"/>
            <a:chExt cx="9552960" cy="1230480"/>
          </a:xfrm>
        </p:grpSpPr>
        <p:grpSp>
          <p:nvGrpSpPr>
            <p:cNvPr id="174" name="Group 8"/>
            <p:cNvGrpSpPr/>
            <p:nvPr/>
          </p:nvGrpSpPr>
          <p:grpSpPr>
            <a:xfrm>
              <a:off x="2169000" y="6865200"/>
              <a:ext cx="1174680" cy="1230480"/>
              <a:chOff x="2169000" y="6865200"/>
              <a:chExt cx="1174680" cy="1230480"/>
            </a:xfrm>
          </p:grpSpPr>
          <p:sp>
            <p:nvSpPr>
              <p:cNvPr id="175" name="Freeform 9"/>
              <p:cNvSpPr/>
              <p:nvPr/>
            </p:nvSpPr>
            <p:spPr>
              <a:xfrm>
                <a:off x="2169000" y="6865200"/>
                <a:ext cx="1174680" cy="1230480"/>
              </a:xfrm>
              <a:custGeom>
                <a:avLst/>
                <a:gdLst>
                  <a:gd name="textAreaLeft" fmla="*/ 0 w 1174680"/>
                  <a:gd name="textAreaRight" fmla="*/ 1175040 w 1174680"/>
                  <a:gd name="textAreaTop" fmla="*/ 0 h 1230480"/>
                  <a:gd name="textAreaBottom" fmla="*/ 1230840 h 1230480"/>
                </a:gdLst>
                <a:ahLst/>
                <a:cxnLst/>
                <a:rect l="textAreaLeft" t="textAreaTop" r="textAreaRight" b="textAreaBottom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7ED957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76" name="TextBox 10"/>
            <p:cNvSpPr/>
            <p:nvPr/>
          </p:nvSpPr>
          <p:spPr>
            <a:xfrm>
              <a:off x="2419920" y="7200000"/>
              <a:ext cx="672840" cy="568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4558"/>
                </a:lnSpc>
              </a:pPr>
              <a:r>
                <a:rPr lang="en-US" sz="3800" b="0" u="none" strike="noStrike">
                  <a:solidFill>
                    <a:srgbClr val="000000"/>
                  </a:solidFill>
                  <a:effectLst/>
                  <a:uFillTx/>
                  <a:latin typeface="Be Vietnam"/>
                  <a:ea typeface="Be Vietnam"/>
                </a:rPr>
                <a:t>3</a:t>
              </a:r>
              <a:endParaRPr lang="en-US" sz="3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7" name="TextBox 11"/>
            <p:cNvSpPr/>
            <p:nvPr/>
          </p:nvSpPr>
          <p:spPr>
            <a:xfrm>
              <a:off x="4003200" y="7034760"/>
              <a:ext cx="7718760" cy="84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455"/>
                </a:lnSpc>
                <a:tabLst>
                  <a:tab pos="0" algn="l"/>
                </a:tabLst>
              </a:pPr>
              <a:r>
                <a:rPr lang="en-US" sz="2470" b="1" u="none" strike="noStrike">
                  <a:solidFill>
                    <a:srgbClr val="000000"/>
                  </a:solidFill>
                  <a:effectLst/>
                  <a:uFillTx/>
                  <a:latin typeface="Roboto Bold"/>
                  <a:ea typeface="Roboto Bold"/>
                </a:rPr>
                <a:t>User engagement</a:t>
              </a:r>
              <a:r>
                <a:rPr lang="en-US" sz="2470" b="0" u="none" strike="noStrike">
                  <a:solidFill>
                    <a:srgbClr val="000000"/>
                  </a:solidFill>
                  <a:effectLst/>
                  <a:uFillTx/>
                  <a:latin typeface="Roboto"/>
                  <a:ea typeface="Roboto"/>
                </a:rPr>
                <a:t> encourages community participation in waste reduction efforts.</a:t>
              </a:r>
              <a:endParaRPr lang="en-US" sz="24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78" name="Group 12"/>
          <p:cNvGrpSpPr/>
          <p:nvPr/>
        </p:nvGrpSpPr>
        <p:grpSpPr>
          <a:xfrm>
            <a:off x="1546920" y="5182560"/>
            <a:ext cx="9552960" cy="1230480"/>
            <a:chOff x="1546920" y="5182560"/>
            <a:chExt cx="9552960" cy="1230480"/>
          </a:xfrm>
        </p:grpSpPr>
        <p:grpSp>
          <p:nvGrpSpPr>
            <p:cNvPr id="179" name="Group 13"/>
            <p:cNvGrpSpPr/>
            <p:nvPr/>
          </p:nvGrpSpPr>
          <p:grpSpPr>
            <a:xfrm>
              <a:off x="1546920" y="5182560"/>
              <a:ext cx="1174680" cy="1230480"/>
              <a:chOff x="1546920" y="5182560"/>
              <a:chExt cx="1174680" cy="1230480"/>
            </a:xfrm>
          </p:grpSpPr>
          <p:sp>
            <p:nvSpPr>
              <p:cNvPr id="180" name="Freeform 14"/>
              <p:cNvSpPr/>
              <p:nvPr/>
            </p:nvSpPr>
            <p:spPr>
              <a:xfrm>
                <a:off x="1546920" y="5182560"/>
                <a:ext cx="1174680" cy="1230480"/>
              </a:xfrm>
              <a:custGeom>
                <a:avLst/>
                <a:gdLst>
                  <a:gd name="textAreaLeft" fmla="*/ 0 w 1174680"/>
                  <a:gd name="textAreaRight" fmla="*/ 1175040 w 1174680"/>
                  <a:gd name="textAreaTop" fmla="*/ 0 h 1230480"/>
                  <a:gd name="textAreaBottom" fmla="*/ 1230840 h 1230480"/>
                </a:gdLst>
                <a:ahLst/>
                <a:cxnLst/>
                <a:rect l="textAreaLeft" t="textAreaTop" r="textAreaRight" b="textAreaBottom"/>
                <a:pathLst>
                  <a:path w="10990384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7ED957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81" name="TextBox 15"/>
            <p:cNvSpPr/>
            <p:nvPr/>
          </p:nvSpPr>
          <p:spPr>
            <a:xfrm>
              <a:off x="1797840" y="5517360"/>
              <a:ext cx="672840" cy="568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 defTabSz="914400">
                <a:lnSpc>
                  <a:spcPts val="4558"/>
                </a:lnSpc>
              </a:pPr>
              <a:r>
                <a:rPr lang="en-US" sz="3800" b="0" u="none" strike="noStrike">
                  <a:solidFill>
                    <a:srgbClr val="000000"/>
                  </a:solidFill>
                  <a:effectLst/>
                  <a:uFillTx/>
                  <a:latin typeface="Be Vietnam"/>
                  <a:ea typeface="Be Vietnam"/>
                </a:rPr>
                <a:t>2</a:t>
              </a:r>
              <a:endParaRPr lang="en-US" sz="3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" name="TextBox 16"/>
            <p:cNvSpPr/>
            <p:nvPr/>
          </p:nvSpPr>
          <p:spPr>
            <a:xfrm>
              <a:off x="3381120" y="5352120"/>
              <a:ext cx="7718760" cy="84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455"/>
                </a:lnSpc>
                <a:tabLst>
                  <a:tab pos="0" algn="l"/>
                </a:tabLst>
              </a:pPr>
              <a:r>
                <a:rPr lang="en-US" sz="2470" b="0" u="none" strike="noStrike">
                  <a:solidFill>
                    <a:srgbClr val="000000"/>
                  </a:solidFill>
                  <a:effectLst/>
                  <a:uFillTx/>
                  <a:latin typeface="Roboto"/>
                  <a:ea typeface="Roboto"/>
                </a:rPr>
                <a:t>Collection schedules optimize routes and improve operational efficiency.</a:t>
              </a:r>
              <a:endParaRPr lang="en-US" sz="24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83" name="Freeform 17"/>
          <p:cNvSpPr/>
          <p:nvPr/>
        </p:nvSpPr>
        <p:spPr>
          <a:xfrm rot="10800000">
            <a:off x="14804640" y="195120"/>
            <a:ext cx="3095640" cy="2878920"/>
          </a:xfrm>
          <a:custGeom>
            <a:avLst/>
            <a:gdLst>
              <a:gd name="textAreaLeft" fmla="*/ 0 w 3095640"/>
              <a:gd name="textAreaRight" fmla="*/ 3096000 w 3095640"/>
              <a:gd name="textAreaTop" fmla="*/ 0 h 2878920"/>
              <a:gd name="textAreaBottom" fmla="*/ 2879280 h 287892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8" y="0"/>
                </a:lnTo>
                <a:lnTo>
                  <a:pt x="3095938" y="2879223"/>
                </a:lnTo>
                <a:lnTo>
                  <a:pt x="0" y="2879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Freeform 18"/>
          <p:cNvSpPr/>
          <p:nvPr/>
        </p:nvSpPr>
        <p:spPr>
          <a:xfrm rot="5400000">
            <a:off x="-2755440" y="5524200"/>
            <a:ext cx="5510880" cy="5510880"/>
          </a:xfrm>
          <a:custGeom>
            <a:avLst/>
            <a:gdLst>
              <a:gd name="textAreaLeft" fmla="*/ 0 w 5510880"/>
              <a:gd name="textAreaRight" fmla="*/ 5511240 w 5510880"/>
              <a:gd name="textAreaTop" fmla="*/ 0 h 5510880"/>
              <a:gd name="textAreaBottom" fmla="*/ 5511240 h 5510880"/>
            </a:gdLst>
            <a:ahLst/>
            <a:cxnLst/>
            <a:rect l="textAreaLeft" t="textAreaTop" r="textAreaRight" b="textAreaBottom"/>
            <a:pathLst>
              <a:path w="5511122" h="5511122">
                <a:moveTo>
                  <a:pt x="0" y="0"/>
                </a:moveTo>
                <a:lnTo>
                  <a:pt x="5511122" y="0"/>
                </a:lnTo>
                <a:lnTo>
                  <a:pt x="5511122" y="5511122"/>
                </a:lnTo>
                <a:lnTo>
                  <a:pt x="0" y="55111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Freeform 19"/>
          <p:cNvSpPr/>
          <p:nvPr/>
        </p:nvSpPr>
        <p:spPr>
          <a:xfrm rot="10800000">
            <a:off x="360" y="7818840"/>
            <a:ext cx="3095640" cy="2878920"/>
          </a:xfrm>
          <a:custGeom>
            <a:avLst/>
            <a:gdLst>
              <a:gd name="textAreaLeft" fmla="*/ 0 w 3095640"/>
              <a:gd name="textAreaRight" fmla="*/ 3096000 w 3095640"/>
              <a:gd name="textAreaTop" fmla="*/ 0 h 2878920"/>
              <a:gd name="textAreaBottom" fmla="*/ 2879280 h 2878920"/>
            </a:gdLst>
            <a:ahLst/>
            <a:cxnLst/>
            <a:rect l="textAreaLeft" t="textAreaTop" r="textAreaRight" b="textAreaBottom"/>
            <a:pathLst>
              <a:path w="3095939" h="2879223">
                <a:moveTo>
                  <a:pt x="0" y="0"/>
                </a:moveTo>
                <a:lnTo>
                  <a:pt x="3095939" y="0"/>
                </a:lnTo>
                <a:lnTo>
                  <a:pt x="3095939" y="2879224"/>
                </a:lnTo>
                <a:lnTo>
                  <a:pt x="0" y="28792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Freeform 20"/>
          <p:cNvSpPr/>
          <p:nvPr/>
        </p:nvSpPr>
        <p:spPr>
          <a:xfrm>
            <a:off x="12219120" y="0"/>
            <a:ext cx="6068520" cy="10286640"/>
          </a:xfrm>
          <a:custGeom>
            <a:avLst/>
            <a:gdLst>
              <a:gd name="textAreaLeft" fmla="*/ 0 w 6068520"/>
              <a:gd name="textAreaRight" fmla="*/ 6068880 w 606852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6068982" h="10287000">
                <a:moveTo>
                  <a:pt x="0" y="0"/>
                </a:moveTo>
                <a:lnTo>
                  <a:pt x="6068982" y="0"/>
                </a:lnTo>
                <a:lnTo>
                  <a:pt x="60689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7" name="Group 21"/>
          <p:cNvGrpSpPr/>
          <p:nvPr/>
        </p:nvGrpSpPr>
        <p:grpSpPr>
          <a:xfrm>
            <a:off x="1947240" y="928800"/>
            <a:ext cx="9712080" cy="1886760"/>
            <a:chOff x="1947240" y="928800"/>
            <a:chExt cx="9712080" cy="1886760"/>
          </a:xfrm>
        </p:grpSpPr>
        <p:sp>
          <p:nvSpPr>
            <p:cNvPr id="188" name="TextBox 22"/>
            <p:cNvSpPr/>
            <p:nvPr/>
          </p:nvSpPr>
          <p:spPr>
            <a:xfrm>
              <a:off x="2107440" y="928800"/>
              <a:ext cx="9551880" cy="108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9360"/>
                </a:lnSpc>
                <a:tabLst>
                  <a:tab pos="0" algn="l"/>
                </a:tabLst>
              </a:pPr>
              <a:r>
                <a:rPr lang="en-US" sz="6000" b="0" i="1" u="none" strike="noStrike">
                  <a:solidFill>
                    <a:srgbClr val="000000"/>
                  </a:solidFill>
                  <a:effectLst/>
                  <a:uFillTx/>
                  <a:latin typeface="Times New Roman"/>
                  <a:ea typeface="Be Vietnam Italics"/>
                </a:rPr>
                <a:t>Municipal Dashboard</a:t>
              </a:r>
              <a:endPara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" name="TextBox 23"/>
            <p:cNvSpPr/>
            <p:nvPr/>
          </p:nvSpPr>
          <p:spPr>
            <a:xfrm>
              <a:off x="1947240" y="2386440"/>
              <a:ext cx="9551880" cy="42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594"/>
                </a:lnSpc>
                <a:tabLst>
                  <a:tab pos="0" algn="l"/>
                </a:tabLst>
              </a:pPr>
              <a:r>
                <a:rPr lang="en-US" sz="2570" b="0" u="none" strike="noStrike">
                  <a:solidFill>
                    <a:srgbClr val="000000"/>
                  </a:solidFill>
                  <a:effectLst/>
                  <a:uFillTx/>
                  <a:latin typeface="Roboto"/>
                  <a:ea typeface="Roboto"/>
                </a:rPr>
                <a:t>Real-time monitoring for efficient waste management</a:t>
              </a:r>
              <a:endParaRPr lang="en-US" sz="257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0" name="TextBox 24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Be Vietnam"/>
                <a:ea typeface="Be Vietnam"/>
              </a:rPr>
              <a:t>6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CCE6B"/>
            </a:gs>
            <a:gs pos="100000">
              <a:srgbClr val="D8FFD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utoShape 2"/>
          <p:cNvSpPr/>
          <p:nvPr/>
        </p:nvSpPr>
        <p:spPr>
          <a:xfrm>
            <a:off x="154080" y="23400"/>
            <a:ext cx="9143640" cy="10286640"/>
          </a:xfrm>
          <a:prstGeom prst="rect">
            <a:avLst/>
          </a:prstGeom>
          <a:gradFill rotWithShape="0">
            <a:gsLst>
              <a:gs pos="0">
                <a:srgbClr val="7CCE6B"/>
              </a:gs>
              <a:gs pos="100000">
                <a:srgbClr val="D8FFD0"/>
              </a:gs>
            </a:gsLst>
            <a:lin ang="5400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Freeform 3"/>
          <p:cNvSpPr/>
          <p:nvPr/>
        </p:nvSpPr>
        <p:spPr>
          <a:xfrm>
            <a:off x="9125280" y="-2322000"/>
            <a:ext cx="12608640" cy="12608640"/>
          </a:xfrm>
          <a:custGeom>
            <a:avLst/>
            <a:gdLst>
              <a:gd name="textAreaLeft" fmla="*/ 0 w 12608640"/>
              <a:gd name="textAreaRight" fmla="*/ 12609000 w 12608640"/>
              <a:gd name="textAreaTop" fmla="*/ 0 h 12608640"/>
              <a:gd name="textAreaBottom" fmla="*/ 12609000 h 12608640"/>
            </a:gdLst>
            <a:ahLst/>
            <a:cxnLst/>
            <a:rect l="textAreaLeft" t="textAreaTop" r="textAreaRight" b="textAreaBottom"/>
            <a:pathLst>
              <a:path w="12609070" h="12609070">
                <a:moveTo>
                  <a:pt x="0" y="0"/>
                </a:moveTo>
                <a:lnTo>
                  <a:pt x="12609070" y="0"/>
                </a:lnTo>
                <a:lnTo>
                  <a:pt x="12609070" y="12609070"/>
                </a:lnTo>
                <a:lnTo>
                  <a:pt x="0" y="126090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Freeform 4"/>
          <p:cNvSpPr/>
          <p:nvPr/>
        </p:nvSpPr>
        <p:spPr>
          <a:xfrm rot="16200000" flipH="1" flipV="1">
            <a:off x="9144000" y="707004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Freeform 5"/>
          <p:cNvSpPr/>
          <p:nvPr/>
        </p:nvSpPr>
        <p:spPr>
          <a:xfrm rot="16200000" flipH="1" flipV="1">
            <a:off x="15122160" y="24120"/>
            <a:ext cx="3394800" cy="3394800"/>
          </a:xfrm>
          <a:custGeom>
            <a:avLst/>
            <a:gdLst>
              <a:gd name="textAreaLeft" fmla="*/ 360 w 3394800"/>
              <a:gd name="textAreaRight" fmla="*/ 3395520 w 3394800"/>
              <a:gd name="textAreaTop" fmla="*/ 360 h 3394800"/>
              <a:gd name="textAreaBottom" fmla="*/ 3395520 h 3394800"/>
            </a:gdLst>
            <a:ahLst/>
            <a:cxnLst/>
            <a:rect l="textAreaLeft" t="textAreaTop" r="textAreaRight" b="textAreaBottom"/>
            <a:pathLst>
              <a:path w="3395314" h="3395314">
                <a:moveTo>
                  <a:pt x="3395314" y="3395314"/>
                </a:moveTo>
                <a:lnTo>
                  <a:pt x="0" y="3395314"/>
                </a:lnTo>
                <a:lnTo>
                  <a:pt x="0" y="0"/>
                </a:lnTo>
                <a:lnTo>
                  <a:pt x="3395314" y="0"/>
                </a:lnTo>
                <a:lnTo>
                  <a:pt x="3395314" y="3395314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Freeform 6"/>
          <p:cNvSpPr/>
          <p:nvPr/>
        </p:nvSpPr>
        <p:spPr>
          <a:xfrm>
            <a:off x="9885960" y="169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7" y="0"/>
                </a:lnTo>
                <a:lnTo>
                  <a:pt x="3235997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Freeform 7"/>
          <p:cNvSpPr/>
          <p:nvPr/>
        </p:nvSpPr>
        <p:spPr>
          <a:xfrm>
            <a:off x="13811760" y="5564880"/>
            <a:ext cx="3235680" cy="3009240"/>
          </a:xfrm>
          <a:custGeom>
            <a:avLst/>
            <a:gdLst>
              <a:gd name="textAreaLeft" fmla="*/ 0 w 3235680"/>
              <a:gd name="textAreaRight" fmla="*/ 3236040 w 3235680"/>
              <a:gd name="textAreaTop" fmla="*/ 0 h 3009240"/>
              <a:gd name="textAreaBottom" fmla="*/ 3009600 h 3009240"/>
            </a:gdLst>
            <a:ahLst/>
            <a:cxnLst/>
            <a:rect l="textAreaLeft" t="textAreaTop" r="textAreaRight" b="textAreaBottom"/>
            <a:pathLst>
              <a:path w="3235998" h="3009478">
                <a:moveTo>
                  <a:pt x="0" y="0"/>
                </a:moveTo>
                <a:lnTo>
                  <a:pt x="3235998" y="0"/>
                </a:lnTo>
                <a:lnTo>
                  <a:pt x="3235998" y="3009478"/>
                </a:lnTo>
                <a:lnTo>
                  <a:pt x="0" y="3009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97" name="Group 8"/>
          <p:cNvGrpSpPr/>
          <p:nvPr/>
        </p:nvGrpSpPr>
        <p:grpSpPr>
          <a:xfrm>
            <a:off x="11181240" y="2695680"/>
            <a:ext cx="4874760" cy="4895280"/>
            <a:chOff x="11181240" y="2695680"/>
            <a:chExt cx="4874760" cy="4895280"/>
          </a:xfrm>
        </p:grpSpPr>
        <p:sp>
          <p:nvSpPr>
            <p:cNvPr id="198" name="Freeform 9"/>
            <p:cNvSpPr/>
            <p:nvPr/>
          </p:nvSpPr>
          <p:spPr>
            <a:xfrm>
              <a:off x="11181240" y="2695680"/>
              <a:ext cx="4874760" cy="4895280"/>
            </a:xfrm>
            <a:custGeom>
              <a:avLst/>
              <a:gdLst>
                <a:gd name="textAreaLeft" fmla="*/ 0 w 4874760"/>
                <a:gd name="textAreaRight" fmla="*/ 4875120 w 4874760"/>
                <a:gd name="textAreaTop" fmla="*/ 0 h 4895280"/>
                <a:gd name="textAreaBottom" fmla="*/ 4895640 h 4895280"/>
              </a:gdLst>
              <a:ahLst/>
              <a:cxnLst/>
              <a:rect l="textAreaLeft" t="textAreaTop" r="textAreaRight" b="textAreaBottom"/>
              <a:pathLst>
                <a:path w="812800" h="816262">
                  <a:moveTo>
                    <a:pt x="0" y="0"/>
                  </a:moveTo>
                  <a:lnTo>
                    <a:pt x="812800" y="0"/>
                  </a:lnTo>
                  <a:lnTo>
                    <a:pt x="812800" y="816262"/>
                  </a:lnTo>
                  <a:lnTo>
                    <a:pt x="0" y="816262"/>
                  </a:ln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99" name="Group 10"/>
          <p:cNvGrpSpPr/>
          <p:nvPr/>
        </p:nvGrpSpPr>
        <p:grpSpPr>
          <a:xfrm>
            <a:off x="76320" y="105480"/>
            <a:ext cx="9885600" cy="2942640"/>
            <a:chOff x="76320" y="105480"/>
            <a:chExt cx="9885600" cy="2942640"/>
          </a:xfrm>
        </p:grpSpPr>
        <p:sp>
          <p:nvSpPr>
            <p:cNvPr id="200" name="TextBox 11"/>
            <p:cNvSpPr/>
            <p:nvPr/>
          </p:nvSpPr>
          <p:spPr>
            <a:xfrm>
              <a:off x="76320" y="105480"/>
              <a:ext cx="9885600" cy="110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9601"/>
                </a:lnSpc>
                <a:tabLst>
                  <a:tab pos="0" algn="l"/>
                </a:tabLst>
              </a:pPr>
              <a:r>
                <a:rPr lang="en-US" sz="6000" b="0" i="1" u="none" strike="noStrike">
                  <a:solidFill>
                    <a:srgbClr val="211C01"/>
                  </a:solidFill>
                  <a:effectLst/>
                  <a:uFillTx/>
                  <a:latin typeface="Times New Roman"/>
                  <a:ea typeface="Be Vietnam Italics"/>
                </a:rPr>
                <a:t>Smart Connectivity Solutions</a:t>
              </a:r>
              <a:endPara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" name="TextBox 12"/>
            <p:cNvSpPr/>
            <p:nvPr/>
          </p:nvSpPr>
          <p:spPr>
            <a:xfrm>
              <a:off x="417600" y="1694880"/>
              <a:ext cx="6858000" cy="1353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defTabSz="914400">
                <a:lnSpc>
                  <a:spcPts val="3640"/>
                </a:lnSpc>
                <a:tabLst>
                  <a:tab pos="0" algn="l"/>
                </a:tabLst>
              </a:pPr>
              <a:r>
                <a:rPr lang="en-US" sz="2800" b="0" u="none" strike="noStrike">
                  <a:solidFill>
                    <a:srgbClr val="211C01"/>
                  </a:solidFill>
                  <a:effectLst/>
                  <a:uFillTx/>
                  <a:latin typeface="Times New Roman"/>
                  <a:ea typeface="Roboto"/>
                </a:rPr>
                <a:t>Integrating IoT for efficient waste management and real-time monitoring</a:t>
              </a:r>
              <a:endPara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ts val="3640"/>
                </a:lnSpc>
                <a:tabLst>
                  <a:tab pos="0" algn="l"/>
                </a:tabLst>
              </a:pPr>
              <a:endPara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02" name="TextBox 13"/>
          <p:cNvSpPr/>
          <p:nvPr/>
        </p:nvSpPr>
        <p:spPr>
          <a:xfrm>
            <a:off x="799920" y="2901240"/>
            <a:ext cx="6013440" cy="689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640"/>
              </a:lnSpc>
              <a:tabLst>
                <a:tab pos="0" algn="l"/>
              </a:tabLst>
            </a:pPr>
            <a:r>
              <a:rPr lang="en-US" sz="2800" b="0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Roboto"/>
              </a:rPr>
              <a:t>The </a:t>
            </a:r>
            <a:r>
              <a:rPr lang="en-US" sz="2800" b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Roboto Bold"/>
              </a:rPr>
              <a:t>Smart Incentive-Based Waste Management System</a:t>
            </a:r>
            <a:r>
              <a:rPr lang="en-US" sz="2800" b="0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Roboto"/>
              </a:rPr>
              <a:t> utilizes IoT for seamless connectivity, enabling real-time data exchange and improving efficiency across waste management operations.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  <a:tabLst>
                <a:tab pos="0" algn="l"/>
              </a:tabLst>
            </a:pP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  <a:tabLst>
                <a:tab pos="0" algn="l"/>
              </a:tabLst>
            </a:pPr>
            <a:r>
              <a:rPr lang="en-US" sz="2800" b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Italics"/>
              </a:rPr>
              <a:t>User-Friendly Waste Management </a:t>
            </a:r>
            <a:r>
              <a:rPr lang="en-US" sz="2800" b="0" i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Be Vietnam Italics"/>
              </a:rPr>
              <a:t>: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  <a:tabLst>
                <a:tab pos="0" algn="l"/>
              </a:tabLst>
            </a:pPr>
            <a:r>
              <a:rPr lang="en-US" sz="2800" b="0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Roboto"/>
              </a:rPr>
              <a:t>The mobile app enhances user engagement by providing real-time waste tracking and </a:t>
            </a:r>
            <a:r>
              <a:rPr lang="en-US" sz="2800" b="1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Roboto Bold"/>
              </a:rPr>
              <a:t>reward notifications</a:t>
            </a:r>
            <a:r>
              <a:rPr lang="en-US" sz="2800" b="0" u="none" strike="noStrike">
                <a:solidFill>
                  <a:srgbClr val="211C01"/>
                </a:solidFill>
                <a:effectLst/>
                <a:uFillTx/>
                <a:latin typeface="Times New Roman"/>
                <a:ea typeface="Roboto"/>
              </a:rPr>
              <a:t>, promoting sustainable habits and efficient waste management.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  <a:tabLst>
                <a:tab pos="0" algn="l"/>
              </a:tabLst>
            </a:pP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  <a:tabLst>
                <a:tab pos="0" algn="l"/>
              </a:tabLst>
            </a:pP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640"/>
              </a:lnSpc>
              <a:tabLst>
                <a:tab pos="0" algn="l"/>
              </a:tabLst>
            </a:pP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TextBox 14"/>
          <p:cNvSpPr/>
          <p:nvPr/>
        </p:nvSpPr>
        <p:spPr>
          <a:xfrm>
            <a:off x="17259480" y="9210600"/>
            <a:ext cx="151920" cy="19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400">
              <a:lnSpc>
                <a:spcPts val="2801"/>
              </a:lnSpc>
            </a:pPr>
            <a:r>
              <a:rPr lang="en-US" sz="2000" b="0" u="none" strike="noStrike">
                <a:solidFill>
                  <a:srgbClr val="211C01"/>
                </a:solidFill>
                <a:effectLst/>
                <a:uFillTx/>
                <a:latin typeface="Be Vietnam"/>
                <a:ea typeface="Be Vietnam"/>
              </a:rPr>
              <a:t>7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="http://schemas.microsoft.com/office/powerpoint/2012/main" xmlns="">
      <p:transition spd="slow">
        <p:split dir="out"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685</Words>
  <Application>Microsoft Office PowerPoint</Application>
  <PresentationFormat>Custom</PresentationFormat>
  <Paragraphs>97</Paragraphs>
  <Slides>13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Smart Waste Management</dc:title>
  <dc:subject/>
  <dc:creator>Jeevitha M J</dc:creator>
  <dc:description>Presentation - Smart Waste Management</dc:description>
  <cp:lastModifiedBy/>
  <cp:revision>9</cp:revision>
  <dcterms:created xsi:type="dcterms:W3CDTF">2006-08-16T00:00:00Z</dcterms:created>
  <dcterms:modified xsi:type="dcterms:W3CDTF">2025-08-17T10:42:28Z</dcterms:modified>
  <dc:identifier>DAGwIJFsQDQ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12</vt:i4>
  </property>
</Properties>
</file>